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5143500" type="screen16x9"/>
  <p:notesSz cx="6858000" cy="9144000"/>
  <p:embeddedFontLst>
    <p:embeddedFont>
      <p:font typeface="Proxima Nova" panose="02000506030000020004" pitchFamily="2" charset="0"/>
      <p:regular r:id="rId46"/>
      <p:bold r:id="rId47"/>
      <p:italic r:id="rId48"/>
      <p:boldItalic r:id="rId49"/>
    </p:embeddedFont>
    <p:embeddedFont>
      <p:font typeface="Proxima Nova Semibold" panose="02000506030000020004"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Trebuchet MS" panose="020B0703020202090204" pitchFamily="34" charset="0"/>
      <p:regular r:id="rId58"/>
      <p:bold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0Chta8uNuTrUZNrxADarcLbhdA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B3EBB6-5C3E-42FB-916A-4EFE5CE2B66D}">
  <a:tblStyle styleId="{D1B3EBB6-5C3E-42FB-916A-4EFE5CE2B66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40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Capturing Complexity:</a:t>
            </a:r>
            <a:endParaRPr/>
          </a:p>
          <a:p>
            <a:pPr marL="914400" lvl="1" indent="-317500" algn="l" rtl="0">
              <a:lnSpc>
                <a:spcPct val="100000"/>
              </a:lnSpc>
              <a:spcBef>
                <a:spcPts val="0"/>
              </a:spcBef>
              <a:spcAft>
                <a:spcPts val="0"/>
              </a:spcAft>
              <a:buClr>
                <a:schemeClr val="dk1"/>
              </a:buClr>
              <a:buSzPts val="1400"/>
              <a:buFont typeface="Proxima Nova Semibold"/>
              <a:buChar char="●"/>
            </a:pPr>
            <a:r>
              <a:rPr lang="en" sz="1800">
                <a:solidFill>
                  <a:schemeClr val="dk1"/>
                </a:solidFill>
                <a:latin typeface="Calibri"/>
                <a:ea typeface="Calibri"/>
                <a:cs typeface="Calibri"/>
                <a:sym typeface="Calibri"/>
              </a:rPr>
              <a:t>Non-linear patterns in credit data are better handled by classification methods.</a:t>
            </a:r>
            <a:endParaRPr/>
          </a:p>
          <a:p>
            <a:pPr marL="457200" lvl="0" indent="-228600" algn="l" rtl="0">
              <a:lnSpc>
                <a:spcPct val="100000"/>
              </a:lnSpc>
              <a:spcBef>
                <a:spcPts val="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Diverse Analysis:</a:t>
            </a:r>
            <a:endParaRPr/>
          </a:p>
          <a:p>
            <a:pPr marL="914400" lvl="1" indent="-317500" algn="l" rtl="0">
              <a:lnSpc>
                <a:spcPct val="100000"/>
              </a:lnSpc>
              <a:spcBef>
                <a:spcPts val="0"/>
              </a:spcBef>
              <a:spcAft>
                <a:spcPts val="0"/>
              </a:spcAft>
              <a:buClr>
                <a:schemeClr val="dk1"/>
              </a:buClr>
              <a:buSzPts val="1400"/>
              <a:buFont typeface="Proxima Nova Semibold"/>
              <a:buChar char="●"/>
            </a:pPr>
            <a:r>
              <a:rPr lang="en" sz="1800">
                <a:solidFill>
                  <a:schemeClr val="dk1"/>
                </a:solidFill>
                <a:latin typeface="Calibri"/>
                <a:ea typeface="Calibri"/>
                <a:cs typeface="Calibri"/>
                <a:sym typeface="Calibri"/>
              </a:rPr>
              <a:t>Logistic regression, decision trees, and knn offer a varied approach for thorough exploration.</a:t>
            </a:r>
            <a:endParaRPr/>
          </a:p>
          <a:p>
            <a:pPr marL="457200" lvl="0" indent="-228600" algn="l" rtl="0">
              <a:lnSpc>
                <a:spcPct val="100000"/>
              </a:lnSpc>
              <a:spcBef>
                <a:spcPts val="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Data Adaptability:</a:t>
            </a:r>
            <a:endParaRPr/>
          </a:p>
          <a:p>
            <a:pPr marL="914400" lvl="1" indent="-317500" algn="l" rtl="0">
              <a:lnSpc>
                <a:spcPct val="100000"/>
              </a:lnSpc>
              <a:spcBef>
                <a:spcPts val="0"/>
              </a:spcBef>
              <a:spcAft>
                <a:spcPts val="0"/>
              </a:spcAft>
              <a:buClr>
                <a:schemeClr val="dk1"/>
              </a:buClr>
              <a:buSzPts val="1400"/>
              <a:buFont typeface="Proxima Nova Semibold"/>
              <a:buChar char="●"/>
            </a:pPr>
            <a:r>
              <a:rPr lang="en" sz="1800">
                <a:solidFill>
                  <a:schemeClr val="dk1"/>
                </a:solidFill>
                <a:latin typeface="Calibri"/>
                <a:ea typeface="Calibri"/>
                <a:cs typeface="Calibri"/>
                <a:sym typeface="Calibri"/>
              </a:rPr>
              <a:t>Classification copes well with categorical features and class imbalances common in credit datasets.</a:t>
            </a:r>
            <a:endParaRPr/>
          </a:p>
          <a:p>
            <a:pPr marL="457200" lvl="0" indent="-228600" algn="l" rtl="0">
              <a:lnSpc>
                <a:spcPct val="100000"/>
              </a:lnSpc>
              <a:spcBef>
                <a:spcPts val="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Interpretability and Agility:</a:t>
            </a:r>
            <a:endParaRPr/>
          </a:p>
          <a:p>
            <a:pPr marL="914400" lvl="1" indent="-317500" algn="l" rtl="0">
              <a:lnSpc>
                <a:spcPct val="100000"/>
              </a:lnSpc>
              <a:spcBef>
                <a:spcPts val="0"/>
              </a:spcBef>
              <a:spcAft>
                <a:spcPts val="0"/>
              </a:spcAft>
              <a:buClr>
                <a:schemeClr val="dk1"/>
              </a:buClr>
              <a:buSzPts val="1400"/>
              <a:buFont typeface="Proxima Nova Semibold"/>
              <a:buChar char="●"/>
            </a:pPr>
            <a:r>
              <a:rPr lang="en" sz="1800">
                <a:solidFill>
                  <a:schemeClr val="dk1"/>
                </a:solidFill>
                <a:latin typeface="Calibri"/>
                <a:ea typeface="Calibri"/>
                <a:cs typeface="Calibri"/>
                <a:sym typeface="Calibri"/>
              </a:rPr>
              <a:t>Decision trees provide clear insights, and the methods adapt to evolving credit patterns.</a:t>
            </a:r>
            <a:endParaRPr/>
          </a:p>
          <a:p>
            <a:pPr marL="457200" lvl="0" indent="0" algn="l" rtl="0">
              <a:lnSpc>
                <a:spcPct val="100000"/>
              </a:lnSpc>
              <a:spcBef>
                <a:spcPts val="1500"/>
              </a:spcBef>
              <a:spcAft>
                <a:spcPts val="0"/>
              </a:spcAft>
              <a:buSzPts val="1400"/>
              <a:buNone/>
            </a:pPr>
            <a:r>
              <a:rPr lang="en" sz="1800">
                <a:solidFill>
                  <a:schemeClr val="dk1"/>
                </a:solidFill>
                <a:latin typeface="Calibri"/>
                <a:ea typeface="Calibri"/>
                <a:cs typeface="Calibri"/>
                <a:sym typeface="Calibri"/>
              </a:rPr>
              <a:t>In summary, classification methods excel in capturing credit intricacies, providing diverse insights, and adapting to dynamic data, making them superior to linear models.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8"/>
        <p:cNvGrpSpPr/>
        <p:nvPr/>
      </p:nvGrpSpPr>
      <p:grpSpPr>
        <a:xfrm>
          <a:off x="0" y="0"/>
          <a:ext cx="0" cy="0"/>
          <a:chOff x="0" y="0"/>
          <a:chExt cx="0" cy="0"/>
        </a:xfrm>
      </p:grpSpPr>
      <p:grpSp>
        <p:nvGrpSpPr>
          <p:cNvPr id="29" name="Google Shape;29;p47"/>
          <p:cNvGrpSpPr/>
          <p:nvPr/>
        </p:nvGrpSpPr>
        <p:grpSpPr>
          <a:xfrm>
            <a:off x="0" y="-6350"/>
            <a:ext cx="9144000" cy="5149850"/>
            <a:chOff x="0" y="-8467"/>
            <a:chExt cx="12192000" cy="6866467"/>
          </a:xfrm>
        </p:grpSpPr>
        <p:sp>
          <p:nvSpPr>
            <p:cNvPr id="30" name="Google Shape;30;p47"/>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31" name="Google Shape;31;p47"/>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32" name="Google Shape;32;p47"/>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33" name="Google Shape;33;p47"/>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4" name="Google Shape;34;p47"/>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5" name="Google Shape;35;p47"/>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7"/>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7" name="Google Shape;37;p47"/>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8" name="Google Shape;38;p47"/>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9" name="Google Shape;39;p47"/>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7"/>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7"/>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a:endParaRPr/>
          </a:p>
        </p:txBody>
      </p:sp>
      <p:sp>
        <p:nvSpPr>
          <p:cNvPr id="42" name="Google Shape;42;p4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5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508001" y="1123953"/>
            <a:ext cx="2890896" cy="9588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body" idx="1"/>
          </p:nvPr>
        </p:nvSpPr>
        <p:spPr>
          <a:xfrm>
            <a:off x="3570346" y="386193"/>
            <a:ext cx="3385156" cy="414482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94" name="Google Shape;94;p57"/>
          <p:cNvSpPr txBox="1">
            <a:spLocks noGrp="1"/>
          </p:cNvSpPr>
          <p:nvPr>
            <p:ph type="body" idx="2"/>
          </p:nvPr>
        </p:nvSpPr>
        <p:spPr>
          <a:xfrm>
            <a:off x="508001" y="2082802"/>
            <a:ext cx="2890896" cy="1938337"/>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840"/>
              <a:buNone/>
              <a:defRPr sz="1050"/>
            </a:lvl2pPr>
            <a:lvl3pPr marL="1371600" lvl="2" indent="-228600" algn="l">
              <a:spcBef>
                <a:spcPts val="750"/>
              </a:spcBef>
              <a:spcAft>
                <a:spcPts val="0"/>
              </a:spcAft>
              <a:buSzPts val="720"/>
              <a:buNone/>
              <a:defRPr sz="900"/>
            </a:lvl3pPr>
            <a:lvl4pPr marL="1828800" lvl="3" indent="-228600" algn="l">
              <a:spcBef>
                <a:spcPts val="750"/>
              </a:spcBef>
              <a:spcAft>
                <a:spcPts val="0"/>
              </a:spcAft>
              <a:buSzPts val="600"/>
              <a:buNone/>
              <a:defRPr sz="750"/>
            </a:lvl4pPr>
            <a:lvl5pPr marL="2286000" lvl="4" indent="-228600" algn="l">
              <a:spcBef>
                <a:spcPts val="750"/>
              </a:spcBef>
              <a:spcAft>
                <a:spcPts val="0"/>
              </a:spcAft>
              <a:buSzPts val="600"/>
              <a:buNone/>
              <a:defRPr sz="750"/>
            </a:lvl5pPr>
            <a:lvl6pPr marL="2743200" lvl="5" indent="-228600" algn="l">
              <a:spcBef>
                <a:spcPts val="750"/>
              </a:spcBef>
              <a:spcAft>
                <a:spcPts val="0"/>
              </a:spcAft>
              <a:buSzPts val="600"/>
              <a:buNone/>
              <a:defRPr sz="750"/>
            </a:lvl6pPr>
            <a:lvl7pPr marL="3200400" lvl="6" indent="-228600" algn="l">
              <a:spcBef>
                <a:spcPts val="750"/>
              </a:spcBef>
              <a:spcAft>
                <a:spcPts val="0"/>
              </a:spcAft>
              <a:buSzPts val="600"/>
              <a:buNone/>
              <a:defRPr sz="750"/>
            </a:lvl7pPr>
            <a:lvl8pPr marL="3657600" lvl="7" indent="-228600" algn="l">
              <a:spcBef>
                <a:spcPts val="750"/>
              </a:spcBef>
              <a:spcAft>
                <a:spcPts val="0"/>
              </a:spcAft>
              <a:buSzPts val="600"/>
              <a:buNone/>
              <a:defRPr sz="750"/>
            </a:lvl8pPr>
            <a:lvl9pPr marL="4114800" lvl="8" indent="-228600" algn="l">
              <a:spcBef>
                <a:spcPts val="750"/>
              </a:spcBef>
              <a:spcAft>
                <a:spcPts val="0"/>
              </a:spcAft>
              <a:buSzPts val="600"/>
              <a:buNone/>
              <a:defRPr sz="750"/>
            </a:lvl9pPr>
          </a:lstStyle>
          <a:p>
            <a:endParaRPr/>
          </a:p>
        </p:txBody>
      </p:sp>
      <p:sp>
        <p:nvSpPr>
          <p:cNvPr id="95" name="Google Shape;95;p5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5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58"/>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Font typeface="Trebuchet MS"/>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8"/>
          <p:cNvSpPr>
            <a:spLocks noGrp="1"/>
          </p:cNvSpPr>
          <p:nvPr>
            <p:ph type="pic" idx="2"/>
          </p:nvPr>
        </p:nvSpPr>
        <p:spPr>
          <a:xfrm>
            <a:off x="508001" y="457200"/>
            <a:ext cx="6447501" cy="2884289"/>
          </a:xfrm>
          <a:prstGeom prst="rect">
            <a:avLst/>
          </a:prstGeom>
          <a:noFill/>
          <a:ln>
            <a:noFill/>
          </a:ln>
        </p:spPr>
      </p:sp>
      <p:sp>
        <p:nvSpPr>
          <p:cNvPr id="101" name="Google Shape;101;p58"/>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2" name="Google Shape;102;p5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5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5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5"/>
        <p:cNvGrpSpPr/>
        <p:nvPr/>
      </p:nvGrpSpPr>
      <p:grpSpPr>
        <a:xfrm>
          <a:off x="0" y="0"/>
          <a:ext cx="0" cy="0"/>
          <a:chOff x="0" y="0"/>
          <a:chExt cx="0" cy="0"/>
        </a:xfrm>
      </p:grpSpPr>
      <p:sp>
        <p:nvSpPr>
          <p:cNvPr id="106" name="Google Shape;106;p59"/>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59"/>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08" name="Google Shape;108;p5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60"/>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0"/>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noAutofit/>
          </a:bodyPr>
          <a:lstStyle>
            <a:lvl1pPr marL="457200" lvl="0" indent="-228600" algn="l">
              <a:spcBef>
                <a:spcPts val="750"/>
              </a:spcBef>
              <a:spcAft>
                <a:spcPts val="0"/>
              </a:spcAft>
              <a:buSzPts val="960"/>
              <a:buFont typeface="Trebuchet MS"/>
              <a:buNone/>
              <a:defRPr sz="1200">
                <a:solidFill>
                  <a:srgbClr val="7F7F7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14" name="Google Shape;114;p60"/>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15" name="Google Shape;115;p6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60"/>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a:p>
        </p:txBody>
      </p:sp>
      <p:sp>
        <p:nvSpPr>
          <p:cNvPr id="119" name="Google Shape;119;p60"/>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0"/>
        <p:cNvGrpSpPr/>
        <p:nvPr/>
      </p:nvGrpSpPr>
      <p:grpSpPr>
        <a:xfrm>
          <a:off x="0" y="0"/>
          <a:ext cx="0" cy="0"/>
          <a:chOff x="0" y="0"/>
          <a:chExt cx="0" cy="0"/>
        </a:xfrm>
      </p:grpSpPr>
      <p:sp>
        <p:nvSpPr>
          <p:cNvPr id="121" name="Google Shape;121;p61"/>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61"/>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23" name="Google Shape;123;p6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6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6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6"/>
        <p:cNvGrpSpPr/>
        <p:nvPr/>
      </p:nvGrpSpPr>
      <p:grpSpPr>
        <a:xfrm>
          <a:off x="0" y="0"/>
          <a:ext cx="0" cy="0"/>
          <a:chOff x="0" y="0"/>
          <a:chExt cx="0" cy="0"/>
        </a:xfrm>
      </p:grpSpPr>
      <p:sp>
        <p:nvSpPr>
          <p:cNvPr id="127" name="Google Shape;127;p62"/>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62"/>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rgbClr val="3F3F3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29" name="Google Shape;129;p62"/>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30" name="Google Shape;130;p6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6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6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62"/>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a:p>
        </p:txBody>
      </p:sp>
      <p:sp>
        <p:nvSpPr>
          <p:cNvPr id="134" name="Google Shape;134;p62"/>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rgbClr val="9EDFF5"/>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5"/>
        <p:cNvGrpSpPr/>
        <p:nvPr/>
      </p:nvGrpSpPr>
      <p:grpSpPr>
        <a:xfrm>
          <a:off x="0" y="0"/>
          <a:ext cx="0" cy="0"/>
          <a:chOff x="0" y="0"/>
          <a:chExt cx="0" cy="0"/>
        </a:xfrm>
      </p:grpSpPr>
      <p:sp>
        <p:nvSpPr>
          <p:cNvPr id="136" name="Google Shape;136;p63"/>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3"/>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chemeClr val="accent1"/>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38" name="Google Shape;138;p63"/>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39" name="Google Shape;139;p6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6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2"/>
        <p:cNvGrpSpPr/>
        <p:nvPr/>
      </p:nvGrpSpPr>
      <p:grpSpPr>
        <a:xfrm>
          <a:off x="0" y="0"/>
          <a:ext cx="0" cy="0"/>
          <a:chOff x="0" y="0"/>
          <a:chExt cx="0" cy="0"/>
        </a:xfrm>
      </p:grpSpPr>
      <p:sp>
        <p:nvSpPr>
          <p:cNvPr id="143" name="Google Shape;143;p64"/>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4"/>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45" name="Google Shape;145;p6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6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sp>
        <p:nvSpPr>
          <p:cNvPr id="149" name="Google Shape;149;p65"/>
          <p:cNvSpPr txBox="1">
            <a:spLocks noGrp="1"/>
          </p:cNvSpPr>
          <p:nvPr>
            <p:ph type="title"/>
          </p:nvPr>
        </p:nvSpPr>
        <p:spPr>
          <a:xfrm rot="5400000">
            <a:off x="4495739" y="1937216"/>
            <a:ext cx="3938588" cy="9785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65"/>
          <p:cNvSpPr txBox="1">
            <a:spLocks noGrp="1"/>
          </p:cNvSpPr>
          <p:nvPr>
            <p:ph type="body" idx="1"/>
          </p:nvPr>
        </p:nvSpPr>
        <p:spPr>
          <a:xfrm rot="5400000">
            <a:off x="1186264" y="-221062"/>
            <a:ext cx="3938588" cy="5295113"/>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51" name="Google Shape;151;p6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6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accent1"/>
              </a:buClr>
              <a:buSzPts val="2800"/>
              <a:buFont typeface="Trebuchet MS"/>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a:endParaRPr/>
          </a:p>
        </p:txBody>
      </p:sp>
      <p:sp>
        <p:nvSpPr>
          <p:cNvPr id="47" name="Google Shape;4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48" name="Google Shape;4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1pPr>
            <a:lvl2pPr marL="0" marR="0" lvl="1"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2pPr>
            <a:lvl3pPr marL="0" marR="0" lvl="2"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3pPr>
            <a:lvl4pPr marL="0" marR="0" lvl="3"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4pPr>
            <a:lvl5pPr marL="0" marR="0" lvl="4"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5pPr>
            <a:lvl6pPr marL="0" marR="0" lvl="5"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6pPr>
            <a:lvl7pPr marL="0" marR="0" lvl="6"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7pPr>
            <a:lvl8pPr marL="0" marR="0" lvl="7"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8pPr>
            <a:lvl9pPr marL="0" marR="0" lvl="8"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4200"/>
              <a:buFont typeface="Trebuchet MS"/>
              <a:buNone/>
              <a:defRPr sz="4200"/>
            </a:lvl1pPr>
            <a:lvl2pPr lvl="1" algn="ctr">
              <a:spcBef>
                <a:spcPts val="0"/>
              </a:spcBef>
              <a:spcAft>
                <a:spcPts val="0"/>
              </a:spcAft>
              <a:buClr>
                <a:schemeClr val="dk2"/>
              </a:buClr>
              <a:buSzPts val="4200"/>
              <a:buNone/>
              <a:defRPr sz="4200"/>
            </a:lvl2pPr>
            <a:lvl3pPr lvl="2" algn="ctr">
              <a:spcBef>
                <a:spcPts val="0"/>
              </a:spcBef>
              <a:spcAft>
                <a:spcPts val="0"/>
              </a:spcAft>
              <a:buClr>
                <a:schemeClr val="dk2"/>
              </a:buClr>
              <a:buSzPts val="4200"/>
              <a:buNone/>
              <a:defRPr sz="4200"/>
            </a:lvl3pPr>
            <a:lvl4pPr lvl="3" algn="ctr">
              <a:spcBef>
                <a:spcPts val="0"/>
              </a:spcBef>
              <a:spcAft>
                <a:spcPts val="0"/>
              </a:spcAft>
              <a:buClr>
                <a:schemeClr val="dk2"/>
              </a:buClr>
              <a:buSzPts val="4200"/>
              <a:buNone/>
              <a:defRPr sz="4200"/>
            </a:lvl4pPr>
            <a:lvl5pPr lvl="4" algn="ctr">
              <a:spcBef>
                <a:spcPts val="0"/>
              </a:spcBef>
              <a:spcAft>
                <a:spcPts val="0"/>
              </a:spcAft>
              <a:buClr>
                <a:schemeClr val="dk2"/>
              </a:buClr>
              <a:buSzPts val="4200"/>
              <a:buNone/>
              <a:defRPr sz="4200"/>
            </a:lvl5pPr>
            <a:lvl6pPr lvl="5" algn="ctr">
              <a:spcBef>
                <a:spcPts val="0"/>
              </a:spcBef>
              <a:spcAft>
                <a:spcPts val="0"/>
              </a:spcAft>
              <a:buClr>
                <a:schemeClr val="dk2"/>
              </a:buClr>
              <a:buSzPts val="4200"/>
              <a:buNone/>
              <a:defRPr sz="4200"/>
            </a:lvl6pPr>
            <a:lvl7pPr lvl="6" algn="ctr">
              <a:spcBef>
                <a:spcPts val="0"/>
              </a:spcBef>
              <a:spcAft>
                <a:spcPts val="0"/>
              </a:spcAft>
              <a:buClr>
                <a:schemeClr val="dk2"/>
              </a:buClr>
              <a:buSzPts val="4200"/>
              <a:buNone/>
              <a:defRPr sz="4200"/>
            </a:lvl7pPr>
            <a:lvl8pPr lvl="7" algn="ctr">
              <a:spcBef>
                <a:spcPts val="0"/>
              </a:spcBef>
              <a:spcAft>
                <a:spcPts val="0"/>
              </a:spcAft>
              <a:buClr>
                <a:schemeClr val="dk2"/>
              </a:buClr>
              <a:buSzPts val="4200"/>
              <a:buNone/>
              <a:defRPr sz="4200"/>
            </a:lvl8pPr>
            <a:lvl9pPr lvl="8" algn="ctr">
              <a:spcBef>
                <a:spcPts val="0"/>
              </a:spcBef>
              <a:spcAft>
                <a:spcPts val="0"/>
              </a:spcAft>
              <a:buClr>
                <a:schemeClr val="dk2"/>
              </a:buClr>
              <a:buSzPts val="4200"/>
              <a:buNone/>
              <a:defRPr sz="4200"/>
            </a:lvl9pPr>
          </a:lstStyle>
          <a:p>
            <a:endParaRPr/>
          </a:p>
        </p:txBody>
      </p:sp>
      <p:sp>
        <p:nvSpPr>
          <p:cNvPr id="51" name="Google Shape;51;p4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4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53" name="Google Shape;5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1pPr>
            <a:lvl2pPr marL="0" marR="0" lvl="1"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2pPr>
            <a:lvl3pPr marL="0" marR="0" lvl="2"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3pPr>
            <a:lvl4pPr marL="0" marR="0" lvl="3"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4pPr>
            <a:lvl5pPr marL="0" marR="0" lvl="4"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5pPr>
            <a:lvl6pPr marL="0" marR="0" lvl="5"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6pPr>
            <a:lvl7pPr marL="0" marR="0" lvl="6"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7pPr>
            <a:lvl8pPr marL="0" marR="0" lvl="7"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8pPr>
            <a:lvl9pPr marL="0" marR="0" lvl="8"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Clr>
                <a:schemeClr val="accent1"/>
              </a:buClr>
              <a:buSzPts val="4800"/>
              <a:buFont typeface="Trebuchet MS"/>
              <a:buNone/>
              <a:defRPr sz="4800"/>
            </a:lvl1pPr>
            <a:lvl2pPr lvl="1" algn="l">
              <a:spcBef>
                <a:spcPts val="0"/>
              </a:spcBef>
              <a:spcAft>
                <a:spcPts val="0"/>
              </a:spcAft>
              <a:buClr>
                <a:schemeClr val="dk2"/>
              </a:buClr>
              <a:buSzPts val="4800"/>
              <a:buNone/>
              <a:defRPr sz="4800"/>
            </a:lvl2pPr>
            <a:lvl3pPr lvl="2" algn="l">
              <a:spcBef>
                <a:spcPts val="0"/>
              </a:spcBef>
              <a:spcAft>
                <a:spcPts val="0"/>
              </a:spcAft>
              <a:buClr>
                <a:schemeClr val="dk2"/>
              </a:buClr>
              <a:buSzPts val="4800"/>
              <a:buNone/>
              <a:defRPr sz="4800"/>
            </a:lvl3pPr>
            <a:lvl4pPr lvl="3" algn="l">
              <a:spcBef>
                <a:spcPts val="0"/>
              </a:spcBef>
              <a:spcAft>
                <a:spcPts val="0"/>
              </a:spcAft>
              <a:buClr>
                <a:schemeClr val="dk2"/>
              </a:buClr>
              <a:buSzPts val="4800"/>
              <a:buNone/>
              <a:defRPr sz="4800"/>
            </a:lvl4pPr>
            <a:lvl5pPr lvl="4" algn="l">
              <a:spcBef>
                <a:spcPts val="0"/>
              </a:spcBef>
              <a:spcAft>
                <a:spcPts val="0"/>
              </a:spcAft>
              <a:buClr>
                <a:schemeClr val="dk2"/>
              </a:buClr>
              <a:buSzPts val="4800"/>
              <a:buNone/>
              <a:defRPr sz="4800"/>
            </a:lvl5pPr>
            <a:lvl6pPr lvl="5" algn="l">
              <a:spcBef>
                <a:spcPts val="0"/>
              </a:spcBef>
              <a:spcAft>
                <a:spcPts val="0"/>
              </a:spcAft>
              <a:buClr>
                <a:schemeClr val="dk2"/>
              </a:buClr>
              <a:buSzPts val="4800"/>
              <a:buNone/>
              <a:defRPr sz="4800"/>
            </a:lvl6pPr>
            <a:lvl7pPr lvl="6" algn="l">
              <a:spcBef>
                <a:spcPts val="0"/>
              </a:spcBef>
              <a:spcAft>
                <a:spcPts val="0"/>
              </a:spcAft>
              <a:buClr>
                <a:schemeClr val="dk2"/>
              </a:buClr>
              <a:buSzPts val="4800"/>
              <a:buNone/>
              <a:defRPr sz="4800"/>
            </a:lvl7pPr>
            <a:lvl8pPr lvl="7" algn="l">
              <a:spcBef>
                <a:spcPts val="0"/>
              </a:spcBef>
              <a:spcAft>
                <a:spcPts val="0"/>
              </a:spcAft>
              <a:buClr>
                <a:schemeClr val="dk2"/>
              </a:buClr>
              <a:buSzPts val="4800"/>
              <a:buNone/>
              <a:defRPr sz="4800"/>
            </a:lvl8pPr>
            <a:lvl9pPr lvl="8" algn="l">
              <a:spcBef>
                <a:spcPts val="0"/>
              </a:spcBef>
              <a:spcAft>
                <a:spcPts val="0"/>
              </a:spcAft>
              <a:buClr>
                <a:schemeClr val="dk2"/>
              </a:buClr>
              <a:buSzPts val="4800"/>
              <a:buNone/>
              <a:defRPr sz="4800"/>
            </a:lvl9pPr>
          </a:lstStyle>
          <a:p>
            <a:endParaRPr/>
          </a:p>
        </p:txBody>
      </p:sp>
      <p:sp>
        <p:nvSpPr>
          <p:cNvPr id="60" name="Google Shape;6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1pPr>
            <a:lvl2pPr marL="0" marR="0" lvl="1"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2pPr>
            <a:lvl3pPr marL="0" marR="0" lvl="2"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3pPr>
            <a:lvl4pPr marL="0" marR="0" lvl="3"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4pPr>
            <a:lvl5pPr marL="0" marR="0" lvl="4"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5pPr>
            <a:lvl6pPr marL="0" marR="0" lvl="5"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6pPr>
            <a:lvl7pPr marL="0" marR="0" lvl="6"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7pPr>
            <a:lvl8pPr marL="0" marR="0" lvl="7"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8pPr>
            <a:lvl9pPr marL="0" marR="0" lvl="8"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3600"/>
              <a:buFont typeface="Trebuchet MS"/>
              <a:buNone/>
              <a:defRPr sz="3600"/>
            </a:lvl1pPr>
            <a:lvl2pPr lvl="1" algn="ctr">
              <a:spcBef>
                <a:spcPts val="0"/>
              </a:spcBef>
              <a:spcAft>
                <a:spcPts val="0"/>
              </a:spcAft>
              <a:buClr>
                <a:schemeClr val="dk2"/>
              </a:buClr>
              <a:buSzPts val="3600"/>
              <a:buNone/>
              <a:defRPr sz="3600"/>
            </a:lvl2pPr>
            <a:lvl3pPr lvl="2" algn="ctr">
              <a:spcBef>
                <a:spcPts val="0"/>
              </a:spcBef>
              <a:spcAft>
                <a:spcPts val="0"/>
              </a:spcAft>
              <a:buClr>
                <a:schemeClr val="dk2"/>
              </a:buClr>
              <a:buSzPts val="3600"/>
              <a:buNone/>
              <a:defRPr sz="3600"/>
            </a:lvl3pPr>
            <a:lvl4pPr lvl="3" algn="ctr">
              <a:spcBef>
                <a:spcPts val="0"/>
              </a:spcBef>
              <a:spcAft>
                <a:spcPts val="0"/>
              </a:spcAft>
              <a:buClr>
                <a:schemeClr val="dk2"/>
              </a:buClr>
              <a:buSzPts val="3600"/>
              <a:buNone/>
              <a:defRPr sz="3600"/>
            </a:lvl4pPr>
            <a:lvl5pPr lvl="4" algn="ctr">
              <a:spcBef>
                <a:spcPts val="0"/>
              </a:spcBef>
              <a:spcAft>
                <a:spcPts val="0"/>
              </a:spcAft>
              <a:buClr>
                <a:schemeClr val="dk2"/>
              </a:buClr>
              <a:buSzPts val="3600"/>
              <a:buNone/>
              <a:defRPr sz="3600"/>
            </a:lvl5pPr>
            <a:lvl6pPr lvl="5" algn="ctr">
              <a:spcBef>
                <a:spcPts val="0"/>
              </a:spcBef>
              <a:spcAft>
                <a:spcPts val="0"/>
              </a:spcAft>
              <a:buClr>
                <a:schemeClr val="dk2"/>
              </a:buClr>
              <a:buSzPts val="3600"/>
              <a:buNone/>
              <a:defRPr sz="3600"/>
            </a:lvl6pPr>
            <a:lvl7pPr lvl="6" algn="ctr">
              <a:spcBef>
                <a:spcPts val="0"/>
              </a:spcBef>
              <a:spcAft>
                <a:spcPts val="0"/>
              </a:spcAft>
              <a:buClr>
                <a:schemeClr val="dk2"/>
              </a:buClr>
              <a:buSzPts val="3600"/>
              <a:buNone/>
              <a:defRPr sz="3600"/>
            </a:lvl7pPr>
            <a:lvl8pPr lvl="7" algn="ctr">
              <a:spcBef>
                <a:spcPts val="0"/>
              </a:spcBef>
              <a:spcAft>
                <a:spcPts val="0"/>
              </a:spcAft>
              <a:buClr>
                <a:schemeClr val="dk2"/>
              </a:buClr>
              <a:buSzPts val="3600"/>
              <a:buNone/>
              <a:defRPr sz="3600"/>
            </a:lvl8pPr>
            <a:lvl9pPr lvl="8" algn="ctr">
              <a:spcBef>
                <a:spcPts val="0"/>
              </a:spcBef>
              <a:spcAft>
                <a:spcPts val="0"/>
              </a:spcAft>
              <a:buClr>
                <a:schemeClr val="dk2"/>
              </a:buClr>
              <a:buSzPts val="3600"/>
              <a:buNone/>
              <a:defRPr sz="3600"/>
            </a:lvl9pPr>
          </a:lstStyle>
          <a:p>
            <a:endParaRPr/>
          </a:p>
        </p:txBody>
      </p:sp>
      <p:sp>
        <p:nvSpPr>
          <p:cNvPr id="63" name="Google Shape;6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1pPr>
            <a:lvl2pPr marL="0" marR="0" lvl="1"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2pPr>
            <a:lvl3pPr marL="0" marR="0" lvl="2"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3pPr>
            <a:lvl4pPr marL="0" marR="0" lvl="3"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4pPr>
            <a:lvl5pPr marL="0" marR="0" lvl="4"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5pPr>
            <a:lvl6pPr marL="0" marR="0" lvl="5"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6pPr>
            <a:lvl7pPr marL="0" marR="0" lvl="6"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7pPr>
            <a:lvl8pPr marL="0" marR="0" lvl="7"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8pPr>
            <a:lvl9pPr marL="0" marR="0" lvl="8" indent="0" algn="r">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4"/>
        <p:cNvGrpSpPr/>
        <p:nvPr/>
      </p:nvGrpSpPr>
      <p:grpSpPr>
        <a:xfrm>
          <a:off x="0" y="0"/>
          <a:ext cx="0" cy="0"/>
          <a:chOff x="0" y="0"/>
          <a:chExt cx="0" cy="0"/>
        </a:xfrm>
      </p:grpSpPr>
      <p:sp>
        <p:nvSpPr>
          <p:cNvPr id="65" name="Google Shape;65;p53"/>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000"/>
              <a:buFont typeface="Trebuchet MS"/>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3"/>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67" name="Google Shape;67;p5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54"/>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4"/>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73" name="Google Shape;73;p54"/>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74" name="Google Shape;74;p5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7"/>
        <p:cNvGrpSpPr/>
        <p:nvPr/>
      </p:nvGrpSpPr>
      <p:grpSpPr>
        <a:xfrm>
          <a:off x="0" y="0"/>
          <a:ext cx="0" cy="0"/>
          <a:chOff x="0" y="0"/>
          <a:chExt cx="0" cy="0"/>
        </a:xfrm>
      </p:grpSpPr>
      <p:sp>
        <p:nvSpPr>
          <p:cNvPr id="78" name="Google Shape;78;p5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5"/>
          <p:cNvSpPr txBox="1">
            <a:spLocks noGrp="1"/>
          </p:cNvSpPr>
          <p:nvPr>
            <p:ph type="body" idx="1"/>
          </p:nvPr>
        </p:nvSpPr>
        <p:spPr>
          <a:xfrm>
            <a:off x="506809" y="1620737"/>
            <a:ext cx="3139217"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80" name="Google Shape;80;p55"/>
          <p:cNvSpPr txBox="1">
            <a:spLocks noGrp="1"/>
          </p:cNvSpPr>
          <p:nvPr>
            <p:ph type="body" idx="2"/>
          </p:nvPr>
        </p:nvSpPr>
        <p:spPr>
          <a:xfrm>
            <a:off x="506809" y="2052934"/>
            <a:ext cx="3139217"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81" name="Google Shape;81;p55"/>
          <p:cNvSpPr txBox="1">
            <a:spLocks noGrp="1"/>
          </p:cNvSpPr>
          <p:nvPr>
            <p:ph type="body" idx="3"/>
          </p:nvPr>
        </p:nvSpPr>
        <p:spPr>
          <a:xfrm>
            <a:off x="3816287" y="1620737"/>
            <a:ext cx="313921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82" name="Google Shape;82;p55"/>
          <p:cNvSpPr txBox="1">
            <a:spLocks noGrp="1"/>
          </p:cNvSpPr>
          <p:nvPr>
            <p:ph type="body" idx="4"/>
          </p:nvPr>
        </p:nvSpPr>
        <p:spPr>
          <a:xfrm>
            <a:off x="3816288" y="2052934"/>
            <a:ext cx="3139213"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83" name="Google Shape;83;p5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accent1"/>
              </a:buClr>
              <a:buSzPts val="600"/>
              <a:buFont typeface="Trebuchet MS"/>
              <a:buNone/>
              <a:defRPr/>
            </a:lvl1pPr>
            <a:lvl2pPr marL="0" lvl="1" indent="0" algn="r">
              <a:spcBef>
                <a:spcPts val="0"/>
              </a:spcBef>
              <a:spcAft>
                <a:spcPts val="0"/>
              </a:spcAft>
              <a:buClr>
                <a:schemeClr val="accent1"/>
              </a:buClr>
              <a:buSzPts val="600"/>
              <a:buFont typeface="Trebuchet MS"/>
              <a:buNone/>
              <a:defRPr/>
            </a:lvl2pPr>
            <a:lvl3pPr marL="0" lvl="2" indent="0" algn="r">
              <a:spcBef>
                <a:spcPts val="0"/>
              </a:spcBef>
              <a:spcAft>
                <a:spcPts val="0"/>
              </a:spcAft>
              <a:buClr>
                <a:schemeClr val="accent1"/>
              </a:buClr>
              <a:buSzPts val="600"/>
              <a:buFont typeface="Trebuchet MS"/>
              <a:buNone/>
              <a:defRPr/>
            </a:lvl3pPr>
            <a:lvl4pPr marL="0" lvl="3" indent="0" algn="r">
              <a:spcBef>
                <a:spcPts val="0"/>
              </a:spcBef>
              <a:spcAft>
                <a:spcPts val="0"/>
              </a:spcAft>
              <a:buClr>
                <a:schemeClr val="accent1"/>
              </a:buClr>
              <a:buSzPts val="600"/>
              <a:buFont typeface="Trebuchet MS"/>
              <a:buNone/>
              <a:defRPr/>
            </a:lvl4pPr>
            <a:lvl5pPr marL="0" lvl="4" indent="0" algn="r">
              <a:spcBef>
                <a:spcPts val="0"/>
              </a:spcBef>
              <a:spcAft>
                <a:spcPts val="0"/>
              </a:spcAft>
              <a:buClr>
                <a:schemeClr val="accent1"/>
              </a:buClr>
              <a:buSzPts val="600"/>
              <a:buFont typeface="Trebuchet MS"/>
              <a:buNone/>
              <a:defRPr/>
            </a:lvl5pPr>
            <a:lvl6pPr marL="0" lvl="5" indent="0" algn="r">
              <a:spcBef>
                <a:spcPts val="0"/>
              </a:spcBef>
              <a:spcAft>
                <a:spcPts val="0"/>
              </a:spcAft>
              <a:buClr>
                <a:schemeClr val="accent1"/>
              </a:buClr>
              <a:buSzPts val="600"/>
              <a:buFont typeface="Trebuchet MS"/>
              <a:buNone/>
              <a:defRPr/>
            </a:lvl6pPr>
            <a:lvl7pPr marL="0" lvl="6" indent="0" algn="r">
              <a:spcBef>
                <a:spcPts val="0"/>
              </a:spcBef>
              <a:spcAft>
                <a:spcPts val="0"/>
              </a:spcAft>
              <a:buClr>
                <a:schemeClr val="accent1"/>
              </a:buClr>
              <a:buSzPts val="600"/>
              <a:buFont typeface="Trebuchet MS"/>
              <a:buNone/>
              <a:defRPr/>
            </a:lvl7pPr>
            <a:lvl8pPr marL="0" lvl="7" indent="0" algn="r">
              <a:spcBef>
                <a:spcPts val="0"/>
              </a:spcBef>
              <a:spcAft>
                <a:spcPts val="0"/>
              </a:spcAft>
              <a:buClr>
                <a:schemeClr val="accent1"/>
              </a:buClr>
              <a:buSzPts val="600"/>
              <a:buFont typeface="Trebuchet MS"/>
              <a:buNone/>
              <a:defRPr/>
            </a:lvl8pPr>
            <a:lvl9pPr marL="0" lvl="8" indent="0" algn="r">
              <a:spcBef>
                <a:spcPts val="0"/>
              </a:spcBef>
              <a:spcAft>
                <a:spcPts val="0"/>
              </a:spcAft>
              <a:buClr>
                <a:schemeClr val="accent1"/>
              </a:buClr>
              <a:buSzPts val="600"/>
              <a:buFont typeface="Trebuchet MS"/>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45"/>
          <p:cNvGrpSpPr/>
          <p:nvPr/>
        </p:nvGrpSpPr>
        <p:grpSpPr>
          <a:xfrm>
            <a:off x="0" y="-6350"/>
            <a:ext cx="9144000" cy="5149850"/>
            <a:chOff x="0" y="-8467"/>
            <a:chExt cx="12192000" cy="6866467"/>
          </a:xfrm>
        </p:grpSpPr>
        <p:cxnSp>
          <p:nvCxnSpPr>
            <p:cNvPr id="7" name="Google Shape;7;p45"/>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8" name="Google Shape;8;p45"/>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9" name="Google Shape;9;p4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0" name="Google Shape;10;p4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45"/>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3" name="Google Shape;13;p4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4" name="Google Shape;14;p4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45"/>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5"/>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4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45"/>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rmAutofit/>
          </a:bodyPr>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4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4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4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1pPr>
            <a:lvl2pPr marL="0" marR="0" lvl="1"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2pPr>
            <a:lvl3pPr marL="0" marR="0" lvl="2"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3pPr>
            <a:lvl4pPr marL="0" marR="0" lvl="3"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4pPr>
            <a:lvl5pPr marL="0" marR="0" lvl="4"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5pPr>
            <a:lvl6pPr marL="0" marR="0" lvl="5"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6pPr>
            <a:lvl7pPr marL="0" marR="0" lvl="6"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7pPr>
            <a:lvl8pPr marL="0" marR="0" lvl="7"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8pPr>
            <a:lvl9pPr marL="0" marR="0" lvl="8" indent="0" algn="r" rtl="0">
              <a:spcBef>
                <a:spcPts val="0"/>
              </a:spcBef>
              <a:spcAft>
                <a:spcPts val="0"/>
              </a:spcAft>
              <a:buClr>
                <a:schemeClr val="accent1"/>
              </a:buClr>
              <a:buSzPts val="675"/>
              <a:buFont typeface="Trebuchet MS"/>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332381614_Mixed_Credit_Scoring_Model_of_Logistic_Regression_and_Evidence_Weight_in_the_Background_of_Big_Dat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parisrohan/credit-score-classification"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a:spLocks noGrp="1"/>
          </p:cNvSpPr>
          <p:nvPr>
            <p:ph type="ctrTitle"/>
          </p:nvPr>
        </p:nvSpPr>
        <p:spPr>
          <a:xfrm>
            <a:off x="1659399" y="777358"/>
            <a:ext cx="5825202" cy="79051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3200"/>
              <a:buFont typeface="Calibri"/>
              <a:buNone/>
            </a:pPr>
            <a:r>
              <a:rPr lang="en" sz="3200">
                <a:solidFill>
                  <a:schemeClr val="dk1"/>
                </a:solidFill>
                <a:latin typeface="Calibri"/>
                <a:ea typeface="Calibri"/>
                <a:cs typeface="Calibri"/>
                <a:sym typeface="Calibri"/>
              </a:rPr>
              <a:t>CREDIT SCORE CLASSIFICATION</a:t>
            </a:r>
            <a:endParaRPr sz="3200">
              <a:solidFill>
                <a:schemeClr val="dk1"/>
              </a:solidFill>
              <a:latin typeface="Calibri"/>
              <a:ea typeface="Calibri"/>
              <a:cs typeface="Calibri"/>
              <a:sym typeface="Calibri"/>
            </a:endParaRPr>
          </a:p>
        </p:txBody>
      </p:sp>
      <p:sp>
        <p:nvSpPr>
          <p:cNvPr id="167" name="Google Shape;167;p2"/>
          <p:cNvSpPr txBox="1">
            <a:spLocks noGrp="1"/>
          </p:cNvSpPr>
          <p:nvPr>
            <p:ph type="subTitle" idx="1"/>
          </p:nvPr>
        </p:nvSpPr>
        <p:spPr>
          <a:xfrm>
            <a:off x="171879" y="2571750"/>
            <a:ext cx="2454443"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Shirin Akbar </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Gourav Joshi</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Jagruti Jethwani</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Deepak Nayak</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Sai Krishna Mallineni</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Srutej Reddy Kodiganti</a:t>
            </a:r>
            <a:endParaRPr sz="1600">
              <a:solidFill>
                <a:schemeClr val="dk1"/>
              </a:solidFill>
              <a:latin typeface="Calibri"/>
              <a:ea typeface="Calibri"/>
              <a:cs typeface="Calibri"/>
              <a:sym typeface="Calibri"/>
            </a:endParaRPr>
          </a:p>
          <a:p>
            <a:pPr marL="0" lvl="0" indent="0" algn="l" rtl="0">
              <a:spcBef>
                <a:spcPts val="0"/>
              </a:spcBef>
              <a:spcAft>
                <a:spcPts val="0"/>
              </a:spcAft>
              <a:buSzPts val="1280"/>
              <a:buNone/>
            </a:pPr>
            <a:r>
              <a:rPr lang="en" sz="1600">
                <a:solidFill>
                  <a:schemeClr val="dk1"/>
                </a:solidFill>
                <a:latin typeface="Calibri"/>
                <a:ea typeface="Calibri"/>
                <a:cs typeface="Calibri"/>
                <a:sym typeface="Calibri"/>
              </a:rPr>
              <a:t>Priyanka Raj Siddantham</a:t>
            </a:r>
            <a:endParaRPr sz="1600">
              <a:solidFill>
                <a:schemeClr val="dk1"/>
              </a:solidFill>
              <a:latin typeface="Calibri"/>
              <a:ea typeface="Calibri"/>
              <a:cs typeface="Calibri"/>
              <a:sym typeface="Calibri"/>
            </a:endParaRPr>
          </a:p>
        </p:txBody>
      </p:sp>
      <p:sp>
        <p:nvSpPr>
          <p:cNvPr id="168" name="Google Shape;168;p2"/>
          <p:cNvSpPr txBox="1">
            <a:spLocks noGrp="1"/>
          </p:cNvSpPr>
          <p:nvPr>
            <p:ph type="subTitle" idx="4294967295"/>
          </p:nvPr>
        </p:nvSpPr>
        <p:spPr>
          <a:xfrm>
            <a:off x="511900" y="238758"/>
            <a:ext cx="8121650" cy="503237"/>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accent1"/>
              </a:buClr>
              <a:buSzPts val="1440"/>
              <a:buFont typeface="Noto Sans Symbols"/>
              <a:buNone/>
            </a:pPr>
            <a:r>
              <a:rPr lang="en" sz="1800" b="0" i="0" u="none" strike="noStrike" cap="none">
                <a:solidFill>
                  <a:srgbClr val="3F3F3F"/>
                </a:solidFill>
                <a:latin typeface="Calibri"/>
                <a:ea typeface="Calibri"/>
                <a:cs typeface="Calibri"/>
                <a:sym typeface="Calibri"/>
              </a:rPr>
              <a:t>ISDS 574 GROUP 3 PROJECT</a:t>
            </a:r>
            <a:endParaRPr sz="1800" b="0" i="0" u="none" strike="noStrike" cap="none">
              <a:solidFill>
                <a:srgbClr val="3F3F3F"/>
              </a:solidFill>
              <a:latin typeface="Calibri"/>
              <a:ea typeface="Calibri"/>
              <a:cs typeface="Calibri"/>
              <a:sym typeface="Calibri"/>
            </a:endParaRPr>
          </a:p>
        </p:txBody>
      </p:sp>
      <p:sp>
        <p:nvSpPr>
          <p:cNvPr id="169" name="Google Shape;169;p2"/>
          <p:cNvSpPr txBox="1"/>
          <p:nvPr/>
        </p:nvSpPr>
        <p:spPr>
          <a:xfrm>
            <a:off x="1189407" y="1691629"/>
            <a:ext cx="676518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Under the Guidance - Dr. Yinfei Kong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1"/>
          <p:cNvSpPr txBox="1">
            <a:spLocks noGrp="1"/>
          </p:cNvSpPr>
          <p:nvPr>
            <p:ph type="title"/>
          </p:nvPr>
        </p:nvSpPr>
        <p:spPr>
          <a:xfrm>
            <a:off x="0" y="2088428"/>
            <a:ext cx="91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800"/>
              <a:buFont typeface="Calibri"/>
              <a:buNone/>
            </a:pPr>
            <a:r>
              <a:rPr lang="en" sz="3800" b="1">
                <a:solidFill>
                  <a:schemeClr val="dk1"/>
                </a:solidFill>
                <a:latin typeface="Calibri"/>
                <a:ea typeface="Calibri"/>
                <a:cs typeface="Calibri"/>
                <a:sym typeface="Calibri"/>
              </a:rPr>
              <a:t>METHODS</a:t>
            </a:r>
            <a:endParaRPr sz="38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2"/>
          <p:cNvSpPr txBox="1">
            <a:spLocks noGrp="1"/>
          </p:cNvSpPr>
          <p:nvPr>
            <p:ph type="title"/>
          </p:nvPr>
        </p:nvSpPr>
        <p:spPr>
          <a:xfrm>
            <a:off x="510450" y="2221115"/>
            <a:ext cx="8123100" cy="701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600"/>
              <a:buFont typeface="Calibri"/>
              <a:buNone/>
            </a:pPr>
            <a:r>
              <a:rPr lang="en" sz="3200" b="1">
                <a:solidFill>
                  <a:schemeClr val="dk1"/>
                </a:solidFill>
                <a:latin typeface="Calibri"/>
                <a:ea typeface="Calibri"/>
                <a:cs typeface="Calibri"/>
                <a:sym typeface="Calibri"/>
              </a:rPr>
              <a:t>DATA CLEANING AND PREPROCESSING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3"/>
          <p:cNvSpPr txBox="1">
            <a:spLocks noGrp="1"/>
          </p:cNvSpPr>
          <p:nvPr>
            <p:ph type="title"/>
          </p:nvPr>
        </p:nvSpPr>
        <p:spPr>
          <a:xfrm>
            <a:off x="311700" y="2497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Removing Special Characters </a:t>
            </a:r>
            <a:endParaRPr sz="3200">
              <a:solidFill>
                <a:schemeClr val="dk1"/>
              </a:solidFill>
              <a:latin typeface="Calibri"/>
              <a:ea typeface="Calibri"/>
              <a:cs typeface="Calibri"/>
              <a:sym typeface="Calibri"/>
            </a:endParaRPr>
          </a:p>
        </p:txBody>
      </p:sp>
      <p:sp>
        <p:nvSpPr>
          <p:cNvPr id="236" name="Google Shape;236;p13"/>
          <p:cNvSpPr txBox="1">
            <a:spLocks noGrp="1"/>
          </p:cNvSpPr>
          <p:nvPr>
            <p:ph type="body" idx="1"/>
          </p:nvPr>
        </p:nvSpPr>
        <p:spPr>
          <a:xfrm>
            <a:off x="311700" y="2176798"/>
            <a:ext cx="8520600" cy="2408952"/>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The provided R script iterates through designated numeric columns, utilizes a Global Substitution (gsub) pattern to eliminate any non-numeric characters, and then transforms the cleaned data into a numeric format. </a:t>
            </a:r>
            <a:endParaRPr/>
          </a:p>
          <a:p>
            <a:pPr marL="285750" lvl="0" indent="-285750" algn="l" rtl="0">
              <a:spcBef>
                <a:spcPts val="1600"/>
              </a:spcBef>
              <a:spcAft>
                <a:spcPts val="1600"/>
              </a:spcAft>
              <a:buClr>
                <a:schemeClr val="dk1"/>
              </a:buClr>
              <a:buSzPts val="1800"/>
              <a:buFont typeface="Arial"/>
              <a:buChar char="•"/>
            </a:pPr>
            <a:r>
              <a:rPr lang="en" sz="1800">
                <a:solidFill>
                  <a:schemeClr val="dk1"/>
                </a:solidFill>
                <a:latin typeface="Calibri"/>
                <a:ea typeface="Calibri"/>
                <a:cs typeface="Calibri"/>
                <a:sym typeface="Calibri"/>
              </a:rPr>
              <a:t>This process is crucial for preparing the data for further analysis or modeling tasks.</a:t>
            </a:r>
            <a:endParaRPr sz="1800">
              <a:solidFill>
                <a:schemeClr val="dk1"/>
              </a:solidFill>
              <a:latin typeface="Calibri"/>
              <a:ea typeface="Calibri"/>
              <a:cs typeface="Calibri"/>
              <a:sym typeface="Calibri"/>
            </a:endParaRPr>
          </a:p>
        </p:txBody>
      </p:sp>
      <p:pic>
        <p:nvPicPr>
          <p:cNvPr id="237" name="Google Shape;237;p13"/>
          <p:cNvPicPr preferRelativeResize="0"/>
          <p:nvPr/>
        </p:nvPicPr>
        <p:blipFill rotWithShape="1">
          <a:blip r:embed="rId3">
            <a:alphaModFix/>
          </a:blip>
          <a:srcRect/>
          <a:stretch/>
        </p:blipFill>
        <p:spPr>
          <a:xfrm>
            <a:off x="307425" y="1131149"/>
            <a:ext cx="8524875" cy="787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4"/>
          <p:cNvSpPr txBox="1">
            <a:spLocks noGrp="1"/>
          </p:cNvSpPr>
          <p:nvPr>
            <p:ph type="title"/>
          </p:nvPr>
        </p:nvSpPr>
        <p:spPr>
          <a:xfrm>
            <a:off x="311700" y="296169"/>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Data Transformation</a:t>
            </a:r>
            <a:endParaRPr sz="3200">
              <a:solidFill>
                <a:schemeClr val="dk1"/>
              </a:solidFill>
              <a:latin typeface="Calibri"/>
              <a:ea typeface="Calibri"/>
              <a:cs typeface="Calibri"/>
              <a:sym typeface="Calibri"/>
            </a:endParaRPr>
          </a:p>
        </p:txBody>
      </p:sp>
      <p:sp>
        <p:nvSpPr>
          <p:cNvPr id="243" name="Google Shape;243;p14"/>
          <p:cNvSpPr txBox="1">
            <a:spLocks noGrp="1"/>
          </p:cNvSpPr>
          <p:nvPr>
            <p:ph type="body" idx="1"/>
          </p:nvPr>
        </p:nvSpPr>
        <p:spPr>
          <a:xfrm>
            <a:off x="311700" y="1222350"/>
            <a:ext cx="3498300" cy="26988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Arial"/>
              <a:buChar char="•"/>
            </a:pPr>
            <a:r>
              <a:rPr lang="en" sz="1800">
                <a:solidFill>
                  <a:schemeClr val="dk1"/>
                </a:solidFill>
                <a:latin typeface="Calibri"/>
                <a:ea typeface="Calibri"/>
                <a:cs typeface="Calibri"/>
                <a:sym typeface="Calibri"/>
              </a:rPr>
              <a:t>In data transformation, for example credit history age the process involved converting the original format directly into a numeric value.</a:t>
            </a:r>
            <a:endParaRPr/>
          </a:p>
          <a:p>
            <a:pPr marL="146050" lvl="0" indent="0" algn="l" rtl="0">
              <a:spcBef>
                <a:spcPts val="0"/>
              </a:spcBef>
              <a:spcAft>
                <a:spcPts val="0"/>
              </a:spcAft>
              <a:buClr>
                <a:schemeClr val="dk1"/>
              </a:buClr>
              <a:buSzPts val="1300"/>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Arial"/>
              <a:buChar char="•"/>
            </a:pPr>
            <a:r>
              <a:rPr lang="en" sz="1800">
                <a:solidFill>
                  <a:schemeClr val="dk1"/>
                </a:solidFill>
                <a:latin typeface="Calibri"/>
                <a:ea typeface="Calibri"/>
                <a:cs typeface="Calibri"/>
                <a:sym typeface="Calibri"/>
              </a:rPr>
              <a:t>This transformation simplifies the representation, making it suitable for numerical calculations and analysis in the context of credit scoring or related tasks.</a:t>
            </a:r>
            <a:endParaRPr sz="1800">
              <a:solidFill>
                <a:schemeClr val="dk1"/>
              </a:solidFill>
              <a:latin typeface="Calibri"/>
              <a:ea typeface="Calibri"/>
              <a:cs typeface="Calibri"/>
              <a:sym typeface="Calibri"/>
            </a:endParaRPr>
          </a:p>
        </p:txBody>
      </p:sp>
      <p:pic>
        <p:nvPicPr>
          <p:cNvPr id="244" name="Google Shape;244;p14"/>
          <p:cNvPicPr preferRelativeResize="0"/>
          <p:nvPr/>
        </p:nvPicPr>
        <p:blipFill rotWithShape="1">
          <a:blip r:embed="rId3">
            <a:alphaModFix/>
          </a:blip>
          <a:srcRect/>
          <a:stretch/>
        </p:blipFill>
        <p:spPr>
          <a:xfrm>
            <a:off x="3921750" y="1222350"/>
            <a:ext cx="5102101" cy="29273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a:spLocks noGrp="1"/>
          </p:cNvSpPr>
          <p:nvPr>
            <p:ph type="title"/>
          </p:nvPr>
        </p:nvSpPr>
        <p:spPr>
          <a:xfrm>
            <a:off x="311700" y="167525"/>
            <a:ext cx="6387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Identifying Outliers</a:t>
            </a:r>
            <a:endParaRPr sz="3200">
              <a:solidFill>
                <a:schemeClr val="dk1"/>
              </a:solidFill>
              <a:latin typeface="Calibri"/>
              <a:ea typeface="Calibri"/>
              <a:cs typeface="Calibri"/>
              <a:sym typeface="Calibri"/>
            </a:endParaRPr>
          </a:p>
        </p:txBody>
      </p:sp>
      <p:pic>
        <p:nvPicPr>
          <p:cNvPr id="250" name="Google Shape;250;p15"/>
          <p:cNvPicPr preferRelativeResize="0"/>
          <p:nvPr/>
        </p:nvPicPr>
        <p:blipFill rotWithShape="1">
          <a:blip r:embed="rId3">
            <a:alphaModFix/>
          </a:blip>
          <a:srcRect/>
          <a:stretch/>
        </p:blipFill>
        <p:spPr>
          <a:xfrm>
            <a:off x="807886" y="1171200"/>
            <a:ext cx="2316511" cy="1498150"/>
          </a:xfrm>
          <a:prstGeom prst="rect">
            <a:avLst/>
          </a:prstGeom>
          <a:noFill/>
          <a:ln>
            <a:noFill/>
          </a:ln>
        </p:spPr>
      </p:pic>
      <p:pic>
        <p:nvPicPr>
          <p:cNvPr id="251" name="Google Shape;251;p15"/>
          <p:cNvPicPr preferRelativeResize="0"/>
          <p:nvPr/>
        </p:nvPicPr>
        <p:blipFill rotWithShape="1">
          <a:blip r:embed="rId4">
            <a:alphaModFix/>
          </a:blip>
          <a:srcRect/>
          <a:stretch/>
        </p:blipFill>
        <p:spPr>
          <a:xfrm>
            <a:off x="807897" y="2798701"/>
            <a:ext cx="2316500" cy="1865349"/>
          </a:xfrm>
          <a:prstGeom prst="rect">
            <a:avLst/>
          </a:prstGeom>
          <a:noFill/>
          <a:ln>
            <a:noFill/>
          </a:ln>
        </p:spPr>
      </p:pic>
      <p:pic>
        <p:nvPicPr>
          <p:cNvPr id="252" name="Google Shape;252;p15"/>
          <p:cNvPicPr preferRelativeResize="0"/>
          <p:nvPr/>
        </p:nvPicPr>
        <p:blipFill rotWithShape="1">
          <a:blip r:embed="rId5">
            <a:alphaModFix/>
          </a:blip>
          <a:srcRect/>
          <a:stretch/>
        </p:blipFill>
        <p:spPr>
          <a:xfrm>
            <a:off x="5027612" y="1151553"/>
            <a:ext cx="2663025" cy="1667150"/>
          </a:xfrm>
          <a:prstGeom prst="rect">
            <a:avLst/>
          </a:prstGeom>
          <a:noFill/>
          <a:ln>
            <a:noFill/>
          </a:ln>
        </p:spPr>
      </p:pic>
      <p:pic>
        <p:nvPicPr>
          <p:cNvPr id="253" name="Google Shape;253;p15"/>
          <p:cNvPicPr preferRelativeResize="0"/>
          <p:nvPr/>
        </p:nvPicPr>
        <p:blipFill rotWithShape="1">
          <a:blip r:embed="rId6">
            <a:alphaModFix/>
          </a:blip>
          <a:srcRect/>
          <a:stretch/>
        </p:blipFill>
        <p:spPr>
          <a:xfrm>
            <a:off x="5150187" y="2798700"/>
            <a:ext cx="2540450" cy="1865350"/>
          </a:xfrm>
          <a:prstGeom prst="rect">
            <a:avLst/>
          </a:prstGeom>
          <a:noFill/>
          <a:ln>
            <a:noFill/>
          </a:ln>
        </p:spPr>
      </p:pic>
      <p:sp>
        <p:nvSpPr>
          <p:cNvPr id="254" name="Google Shape;254;p15"/>
          <p:cNvSpPr/>
          <p:nvPr/>
        </p:nvSpPr>
        <p:spPr>
          <a:xfrm>
            <a:off x="3696041" y="1829184"/>
            <a:ext cx="882502" cy="311888"/>
          </a:xfrm>
          <a:prstGeom prst="leftRightArrow">
            <a:avLst>
              <a:gd name="adj1" fmla="val 50000"/>
              <a:gd name="adj2" fmla="val 50000"/>
            </a:avLst>
          </a:prstGeom>
          <a:solidFill>
            <a:schemeClr val="accent1"/>
          </a:solidFill>
          <a:ln w="19050" cap="rnd" cmpd="sng">
            <a:solidFill>
              <a:srgbClr val="2855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55" name="Google Shape;255;p15"/>
          <p:cNvSpPr/>
          <p:nvPr/>
        </p:nvSpPr>
        <p:spPr>
          <a:xfrm>
            <a:off x="3696041" y="3489966"/>
            <a:ext cx="882502" cy="311888"/>
          </a:xfrm>
          <a:prstGeom prst="leftRightArrow">
            <a:avLst>
              <a:gd name="adj1" fmla="val 50000"/>
              <a:gd name="adj2" fmla="val 50000"/>
            </a:avLst>
          </a:prstGeom>
          <a:solidFill>
            <a:schemeClr val="accent1"/>
          </a:solidFill>
          <a:ln w="19050" cap="rnd" cmpd="sng">
            <a:solidFill>
              <a:srgbClr val="2855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56" name="Google Shape;256;p15"/>
          <p:cNvSpPr txBox="1"/>
          <p:nvPr/>
        </p:nvSpPr>
        <p:spPr>
          <a:xfrm>
            <a:off x="3696041" y="3226002"/>
            <a:ext cx="93469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After</a:t>
            </a:r>
            <a:endParaRPr sz="1800" b="0" i="0" u="none" strike="noStrike" cap="none">
              <a:solidFill>
                <a:schemeClr val="dk1"/>
              </a:solidFill>
              <a:latin typeface="Calibri"/>
              <a:ea typeface="Calibri"/>
              <a:cs typeface="Calibri"/>
              <a:sym typeface="Calibri"/>
            </a:endParaRPr>
          </a:p>
        </p:txBody>
      </p:sp>
      <p:sp>
        <p:nvSpPr>
          <p:cNvPr id="257" name="Google Shape;257;p15"/>
          <p:cNvSpPr txBox="1"/>
          <p:nvPr/>
        </p:nvSpPr>
        <p:spPr>
          <a:xfrm>
            <a:off x="3696041" y="1613781"/>
            <a:ext cx="93469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After</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6"/>
          <p:cNvSpPr txBox="1">
            <a:spLocks noGrp="1"/>
          </p:cNvSpPr>
          <p:nvPr>
            <p:ph type="body" idx="1"/>
          </p:nvPr>
        </p:nvSpPr>
        <p:spPr>
          <a:xfrm>
            <a:off x="566202" y="353700"/>
            <a:ext cx="8520600" cy="44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endParaRPr/>
          </a:p>
        </p:txBody>
      </p:sp>
      <p:pic>
        <p:nvPicPr>
          <p:cNvPr id="263" name="Google Shape;263;p16"/>
          <p:cNvPicPr preferRelativeResize="0"/>
          <p:nvPr/>
        </p:nvPicPr>
        <p:blipFill rotWithShape="1">
          <a:blip r:embed="rId3">
            <a:alphaModFix/>
          </a:blip>
          <a:srcRect/>
          <a:stretch/>
        </p:blipFill>
        <p:spPr>
          <a:xfrm>
            <a:off x="5582533" y="292404"/>
            <a:ext cx="2995265" cy="1818280"/>
          </a:xfrm>
          <a:prstGeom prst="rect">
            <a:avLst/>
          </a:prstGeom>
          <a:noFill/>
          <a:ln>
            <a:noFill/>
          </a:ln>
        </p:spPr>
      </p:pic>
      <p:pic>
        <p:nvPicPr>
          <p:cNvPr id="264" name="Google Shape;264;p16"/>
          <p:cNvPicPr preferRelativeResize="0"/>
          <p:nvPr/>
        </p:nvPicPr>
        <p:blipFill rotWithShape="1">
          <a:blip r:embed="rId4">
            <a:alphaModFix/>
          </a:blip>
          <a:srcRect/>
          <a:stretch/>
        </p:blipFill>
        <p:spPr>
          <a:xfrm>
            <a:off x="311700" y="63426"/>
            <a:ext cx="2995265" cy="2047258"/>
          </a:xfrm>
          <a:prstGeom prst="rect">
            <a:avLst/>
          </a:prstGeom>
          <a:noFill/>
          <a:ln>
            <a:noFill/>
          </a:ln>
        </p:spPr>
      </p:pic>
      <p:sp>
        <p:nvSpPr>
          <p:cNvPr id="265" name="Google Shape;265;p16"/>
          <p:cNvSpPr/>
          <p:nvPr/>
        </p:nvSpPr>
        <p:spPr>
          <a:xfrm>
            <a:off x="3977402" y="1080384"/>
            <a:ext cx="882502" cy="311888"/>
          </a:xfrm>
          <a:prstGeom prst="leftRightArrow">
            <a:avLst>
              <a:gd name="adj1" fmla="val 50000"/>
              <a:gd name="adj2" fmla="val 50000"/>
            </a:avLst>
          </a:prstGeom>
          <a:solidFill>
            <a:schemeClr val="accent1"/>
          </a:solidFill>
          <a:ln w="19050" cap="rnd" cmpd="sng">
            <a:solidFill>
              <a:srgbClr val="2855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66" name="Google Shape;266;p16"/>
          <p:cNvSpPr txBox="1"/>
          <p:nvPr/>
        </p:nvSpPr>
        <p:spPr>
          <a:xfrm>
            <a:off x="3977402" y="864981"/>
            <a:ext cx="93469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After</a:t>
            </a:r>
            <a:endParaRPr sz="1800" b="0" i="0" u="none" strike="noStrike" cap="none">
              <a:solidFill>
                <a:schemeClr val="dk1"/>
              </a:solidFill>
              <a:latin typeface="Calibri"/>
              <a:ea typeface="Calibri"/>
              <a:cs typeface="Calibri"/>
              <a:sym typeface="Calibri"/>
            </a:endParaRPr>
          </a:p>
        </p:txBody>
      </p:sp>
      <p:sp>
        <p:nvSpPr>
          <p:cNvPr id="267" name="Google Shape;267;p16"/>
          <p:cNvSpPr/>
          <p:nvPr/>
        </p:nvSpPr>
        <p:spPr>
          <a:xfrm>
            <a:off x="3977402" y="3081347"/>
            <a:ext cx="882502" cy="311888"/>
          </a:xfrm>
          <a:prstGeom prst="leftRightArrow">
            <a:avLst>
              <a:gd name="adj1" fmla="val 50000"/>
              <a:gd name="adj2" fmla="val 50000"/>
            </a:avLst>
          </a:prstGeom>
          <a:solidFill>
            <a:schemeClr val="accent1"/>
          </a:solidFill>
          <a:ln w="19050" cap="rnd" cmpd="sng">
            <a:solidFill>
              <a:srgbClr val="2855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68" name="Google Shape;268;p16"/>
          <p:cNvSpPr txBox="1"/>
          <p:nvPr/>
        </p:nvSpPr>
        <p:spPr>
          <a:xfrm>
            <a:off x="3977402" y="2865944"/>
            <a:ext cx="93469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After</a:t>
            </a:r>
            <a:endParaRPr sz="1800" b="0" i="0" u="none" strike="noStrike" cap="none">
              <a:solidFill>
                <a:schemeClr val="dk1"/>
              </a:solidFill>
              <a:latin typeface="Calibri"/>
              <a:ea typeface="Calibri"/>
              <a:cs typeface="Calibri"/>
              <a:sym typeface="Calibri"/>
            </a:endParaRPr>
          </a:p>
        </p:txBody>
      </p:sp>
      <p:pic>
        <p:nvPicPr>
          <p:cNvPr id="269" name="Google Shape;269;p16"/>
          <p:cNvPicPr preferRelativeResize="0"/>
          <p:nvPr/>
        </p:nvPicPr>
        <p:blipFill rotWithShape="1">
          <a:blip r:embed="rId5">
            <a:alphaModFix/>
          </a:blip>
          <a:srcRect/>
          <a:stretch/>
        </p:blipFill>
        <p:spPr>
          <a:xfrm>
            <a:off x="5582532" y="2110684"/>
            <a:ext cx="2995265" cy="2168831"/>
          </a:xfrm>
          <a:prstGeom prst="rect">
            <a:avLst/>
          </a:prstGeom>
          <a:noFill/>
          <a:ln>
            <a:noFill/>
          </a:ln>
        </p:spPr>
      </p:pic>
      <p:pic>
        <p:nvPicPr>
          <p:cNvPr id="270" name="Google Shape;270;p16" descr="A diagram of a credit limit&#10;&#10;Description automatically generated"/>
          <p:cNvPicPr preferRelativeResize="0"/>
          <p:nvPr/>
        </p:nvPicPr>
        <p:blipFill rotWithShape="1">
          <a:blip r:embed="rId6">
            <a:alphaModFix/>
          </a:blip>
          <a:srcRect/>
          <a:stretch/>
        </p:blipFill>
        <p:spPr>
          <a:xfrm>
            <a:off x="311700" y="2091599"/>
            <a:ext cx="2943074" cy="2407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311700" y="1252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Data Imputation</a:t>
            </a:r>
            <a:endParaRPr sz="3200">
              <a:solidFill>
                <a:schemeClr val="dk1"/>
              </a:solidFill>
              <a:latin typeface="Calibri"/>
              <a:ea typeface="Calibri"/>
              <a:cs typeface="Calibri"/>
              <a:sym typeface="Calibri"/>
            </a:endParaRPr>
          </a:p>
        </p:txBody>
      </p:sp>
      <p:sp>
        <p:nvSpPr>
          <p:cNvPr id="276" name="Google Shape;276;p17"/>
          <p:cNvSpPr txBox="1">
            <a:spLocks noGrp="1"/>
          </p:cNvSpPr>
          <p:nvPr>
            <p:ph type="body" idx="1"/>
          </p:nvPr>
        </p:nvSpPr>
        <p:spPr>
          <a:xfrm>
            <a:off x="311700" y="1315287"/>
            <a:ext cx="3746100" cy="3096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SzPts val="1800"/>
              <a:buNone/>
            </a:pPr>
            <a:endParaRPr sz="1800">
              <a:solidFill>
                <a:schemeClr val="dk1"/>
              </a:solidFill>
              <a:latin typeface="Calibri"/>
              <a:ea typeface="Calibri"/>
              <a:cs typeface="Calibri"/>
              <a:sym typeface="Calibri"/>
            </a:endParaRPr>
          </a:p>
          <a:p>
            <a:pPr marL="457200" lvl="0" indent="-342900" algn="l" rtl="0">
              <a:spcBef>
                <a:spcPts val="1600"/>
              </a:spcBef>
              <a:spcAft>
                <a:spcPts val="0"/>
              </a:spcAft>
              <a:buClr>
                <a:srgbClr val="374151"/>
              </a:buClr>
              <a:buSzPts val="1800"/>
              <a:buFont typeface="Roboto"/>
              <a:buChar char="●"/>
            </a:pPr>
            <a:r>
              <a:rPr lang="en" sz="1800">
                <a:solidFill>
                  <a:schemeClr val="dk1"/>
                </a:solidFill>
                <a:latin typeface="Calibri"/>
                <a:ea typeface="Calibri"/>
                <a:cs typeface="Calibri"/>
                <a:sym typeface="Calibri"/>
              </a:rPr>
              <a:t>This function is employed to handle missing values in a designated column of a dataset, utilizing the mean or mode for replacement. </a:t>
            </a:r>
            <a:endParaRPr sz="1800">
              <a:solidFill>
                <a:schemeClr val="dk1"/>
              </a:solidFill>
              <a:latin typeface="Calibri"/>
              <a:ea typeface="Calibri"/>
              <a:cs typeface="Calibri"/>
              <a:sym typeface="Calibri"/>
            </a:endParaRPr>
          </a:p>
        </p:txBody>
      </p:sp>
      <p:pic>
        <p:nvPicPr>
          <p:cNvPr id="277" name="Google Shape;277;p17"/>
          <p:cNvPicPr preferRelativeResize="0"/>
          <p:nvPr/>
        </p:nvPicPr>
        <p:blipFill rotWithShape="1">
          <a:blip r:embed="rId3">
            <a:alphaModFix/>
          </a:blip>
          <a:srcRect/>
          <a:stretch/>
        </p:blipFill>
        <p:spPr>
          <a:xfrm>
            <a:off x="4057800" y="1458130"/>
            <a:ext cx="4551425" cy="2810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18"/>
          <p:cNvSpPr txBox="1">
            <a:spLocks noGrp="1"/>
          </p:cNvSpPr>
          <p:nvPr>
            <p:ph type="title"/>
          </p:nvPr>
        </p:nvSpPr>
        <p:spPr>
          <a:xfrm>
            <a:off x="311700" y="287488"/>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Replacing Missing Values</a:t>
            </a:r>
            <a:endParaRPr sz="3200">
              <a:solidFill>
                <a:schemeClr val="dk1"/>
              </a:solidFill>
              <a:latin typeface="Calibri"/>
              <a:ea typeface="Calibri"/>
              <a:cs typeface="Calibri"/>
              <a:sym typeface="Calibri"/>
            </a:endParaRPr>
          </a:p>
        </p:txBody>
      </p:sp>
      <p:pic>
        <p:nvPicPr>
          <p:cNvPr id="283" name="Google Shape;283;p18"/>
          <p:cNvPicPr preferRelativeResize="0"/>
          <p:nvPr/>
        </p:nvPicPr>
        <p:blipFill rotWithShape="1">
          <a:blip r:embed="rId3">
            <a:alphaModFix/>
          </a:blip>
          <a:srcRect/>
          <a:stretch/>
        </p:blipFill>
        <p:spPr>
          <a:xfrm>
            <a:off x="1777687" y="1280450"/>
            <a:ext cx="5588625" cy="318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txBox="1">
            <a:spLocks noGrp="1"/>
          </p:cNvSpPr>
          <p:nvPr>
            <p:ph type="title"/>
          </p:nvPr>
        </p:nvSpPr>
        <p:spPr>
          <a:xfrm>
            <a:off x="311700" y="2375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Missingness Map</a:t>
            </a:r>
            <a:endParaRPr sz="3200">
              <a:solidFill>
                <a:schemeClr val="dk1"/>
              </a:solidFill>
              <a:latin typeface="Calibri"/>
              <a:ea typeface="Calibri"/>
              <a:cs typeface="Calibri"/>
              <a:sym typeface="Calibri"/>
            </a:endParaRPr>
          </a:p>
        </p:txBody>
      </p:sp>
      <p:sp>
        <p:nvSpPr>
          <p:cNvPr id="289" name="Google Shape;289;p19"/>
          <p:cNvSpPr txBox="1">
            <a:spLocks noGrp="1"/>
          </p:cNvSpPr>
          <p:nvPr>
            <p:ph type="body" idx="1"/>
          </p:nvPr>
        </p:nvSpPr>
        <p:spPr>
          <a:xfrm>
            <a:off x="311700" y="893750"/>
            <a:ext cx="8520600" cy="36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r>
              <a:rPr lang="en" sz="1800" b="1">
                <a:solidFill>
                  <a:schemeClr val="dk1"/>
                </a:solidFill>
                <a:latin typeface="Calibri"/>
                <a:ea typeface="Calibri"/>
                <a:cs typeface="Calibri"/>
                <a:sym typeface="Calibri"/>
              </a:rPr>
              <a:t>                             Before Data Cleaning v/s After Data Cleaning</a:t>
            </a:r>
            <a:endParaRPr sz="1800" b="1">
              <a:solidFill>
                <a:schemeClr val="dk1"/>
              </a:solidFill>
              <a:latin typeface="Calibri"/>
              <a:ea typeface="Calibri"/>
              <a:cs typeface="Calibri"/>
              <a:sym typeface="Calibri"/>
            </a:endParaRPr>
          </a:p>
        </p:txBody>
      </p:sp>
      <p:pic>
        <p:nvPicPr>
          <p:cNvPr id="290" name="Google Shape;290;p19"/>
          <p:cNvPicPr preferRelativeResize="0"/>
          <p:nvPr/>
        </p:nvPicPr>
        <p:blipFill rotWithShape="1">
          <a:blip r:embed="rId3">
            <a:alphaModFix/>
          </a:blip>
          <a:srcRect l="149" r="158"/>
          <a:stretch/>
        </p:blipFill>
        <p:spPr>
          <a:xfrm>
            <a:off x="4447547" y="1255451"/>
            <a:ext cx="4498801" cy="3610199"/>
          </a:xfrm>
          <a:prstGeom prst="rect">
            <a:avLst/>
          </a:prstGeom>
          <a:noFill/>
          <a:ln>
            <a:noFill/>
          </a:ln>
        </p:spPr>
      </p:pic>
      <p:pic>
        <p:nvPicPr>
          <p:cNvPr id="291" name="Google Shape;291;p19"/>
          <p:cNvPicPr preferRelativeResize="0"/>
          <p:nvPr/>
        </p:nvPicPr>
        <p:blipFill rotWithShape="1">
          <a:blip r:embed="rId4">
            <a:alphaModFix/>
          </a:blip>
          <a:srcRect/>
          <a:stretch/>
        </p:blipFill>
        <p:spPr>
          <a:xfrm>
            <a:off x="197652" y="1255450"/>
            <a:ext cx="4261448" cy="365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20"/>
          <p:cNvSpPr txBox="1">
            <a:spLocks noGrp="1"/>
          </p:cNvSpPr>
          <p:nvPr>
            <p:ph type="title"/>
          </p:nvPr>
        </p:nvSpPr>
        <p:spPr>
          <a:xfrm>
            <a:off x="311700" y="2882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Correlation</a:t>
            </a:r>
            <a:endParaRPr sz="3200">
              <a:solidFill>
                <a:schemeClr val="dk1"/>
              </a:solidFill>
              <a:latin typeface="Calibri"/>
              <a:ea typeface="Calibri"/>
              <a:cs typeface="Calibri"/>
              <a:sym typeface="Calibri"/>
            </a:endParaRPr>
          </a:p>
        </p:txBody>
      </p:sp>
      <p:sp>
        <p:nvSpPr>
          <p:cNvPr id="297" name="Google Shape;297;p20"/>
          <p:cNvSpPr txBox="1">
            <a:spLocks noGrp="1"/>
          </p:cNvSpPr>
          <p:nvPr>
            <p:ph type="body" idx="1"/>
          </p:nvPr>
        </p:nvSpPr>
        <p:spPr>
          <a:xfrm>
            <a:off x="311700" y="2139225"/>
            <a:ext cx="8119500" cy="191255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Removing of Columns with High Correlation : Computes a correlation matrix for all numeric columns in the dataset, providing insights into the relationships between different numerical variables and to handle the missing values</a:t>
            </a:r>
            <a:endParaRPr/>
          </a:p>
          <a:p>
            <a:pPr marL="3429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Removed Monthly_inHand_Salary : Corr &gt; 0.9</a:t>
            </a:r>
            <a:endParaRPr sz="1800">
              <a:solidFill>
                <a:schemeClr val="dk1"/>
              </a:solidFill>
              <a:latin typeface="Calibri"/>
              <a:ea typeface="Calibri"/>
              <a:cs typeface="Calibri"/>
              <a:sym typeface="Calibri"/>
            </a:endParaRPr>
          </a:p>
        </p:txBody>
      </p:sp>
      <p:pic>
        <p:nvPicPr>
          <p:cNvPr id="298" name="Google Shape;298;p20"/>
          <p:cNvPicPr preferRelativeResize="0"/>
          <p:nvPr/>
        </p:nvPicPr>
        <p:blipFill rotWithShape="1">
          <a:blip r:embed="rId3">
            <a:alphaModFix/>
          </a:blip>
          <a:srcRect/>
          <a:stretch/>
        </p:blipFill>
        <p:spPr>
          <a:xfrm>
            <a:off x="311701" y="1091725"/>
            <a:ext cx="8119500" cy="81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
          <p:cNvSpPr txBox="1">
            <a:spLocks noGrp="1"/>
          </p:cNvSpPr>
          <p:nvPr>
            <p:ph type="title"/>
          </p:nvPr>
        </p:nvSpPr>
        <p:spPr>
          <a:xfrm>
            <a:off x="311700" y="366309"/>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TABLE OF CONTENTS</a:t>
            </a:r>
            <a:endParaRPr sz="3200">
              <a:solidFill>
                <a:schemeClr val="dk1"/>
              </a:solidFill>
              <a:latin typeface="Calibri"/>
              <a:ea typeface="Calibri"/>
              <a:cs typeface="Calibri"/>
              <a:sym typeface="Calibri"/>
            </a:endParaRPr>
          </a:p>
        </p:txBody>
      </p:sp>
      <p:sp>
        <p:nvSpPr>
          <p:cNvPr id="175" name="Google Shape;175;p3"/>
          <p:cNvSpPr txBox="1">
            <a:spLocks noGrp="1"/>
          </p:cNvSpPr>
          <p:nvPr>
            <p:ph type="body" idx="1"/>
          </p:nvPr>
        </p:nvSpPr>
        <p:spPr>
          <a:xfrm>
            <a:off x="311700" y="1382624"/>
            <a:ext cx="8520600" cy="3172500"/>
          </a:xfrm>
          <a:prstGeom prst="rect">
            <a:avLst/>
          </a:prstGeom>
          <a:noFill/>
          <a:ln>
            <a:noFill/>
          </a:ln>
        </p:spPr>
        <p:txBody>
          <a:bodyPr spcFirstLastPara="1" wrap="square" lIns="91425" tIns="91425" rIns="91425" bIns="91425" anchor="t" anchorCtr="0">
            <a:noAutofit/>
          </a:bodyPr>
          <a:lstStyle/>
          <a:p>
            <a:pPr marL="514350" lvl="0" indent="-514350" algn="l" rtl="0">
              <a:spcBef>
                <a:spcPts val="0"/>
              </a:spcBef>
              <a:spcAft>
                <a:spcPts val="0"/>
              </a:spcAft>
              <a:buClr>
                <a:schemeClr val="dk1"/>
              </a:buClr>
              <a:buSzPts val="1800"/>
              <a:buFont typeface="Trebuchet MS"/>
              <a:buAutoNum type="romanUcPeriod"/>
            </a:pPr>
            <a:r>
              <a:rPr lang="en" sz="2400">
                <a:solidFill>
                  <a:schemeClr val="dk1"/>
                </a:solidFill>
                <a:latin typeface="Calibri"/>
                <a:ea typeface="Calibri"/>
                <a:cs typeface="Calibri"/>
                <a:sym typeface="Calibri"/>
              </a:rPr>
              <a:t>INTRODUCTION</a:t>
            </a:r>
            <a:endParaRPr>
              <a:solidFill>
                <a:schemeClr val="dk1"/>
              </a:solidFill>
            </a:endParaRPr>
          </a:p>
          <a:p>
            <a:pPr marL="514350" lvl="0" indent="-514350" algn="l" rtl="0">
              <a:spcBef>
                <a:spcPts val="0"/>
              </a:spcBef>
              <a:spcAft>
                <a:spcPts val="0"/>
              </a:spcAft>
              <a:buClr>
                <a:schemeClr val="dk1"/>
              </a:buClr>
              <a:buSzPts val="1800"/>
              <a:buFont typeface="Trebuchet MS"/>
              <a:buAutoNum type="romanUcPeriod"/>
            </a:pPr>
            <a:r>
              <a:rPr lang="en" sz="2400">
                <a:solidFill>
                  <a:schemeClr val="dk1"/>
                </a:solidFill>
                <a:latin typeface="Calibri"/>
                <a:ea typeface="Calibri"/>
                <a:cs typeface="Calibri"/>
                <a:sym typeface="Calibri"/>
              </a:rPr>
              <a:t>METHODS</a:t>
            </a:r>
            <a:endParaRPr>
              <a:solidFill>
                <a:schemeClr val="dk1"/>
              </a:solidFill>
            </a:endParaRPr>
          </a:p>
          <a:p>
            <a:pPr marL="514350" lvl="0" indent="-514350" algn="l" rtl="0">
              <a:spcBef>
                <a:spcPts val="0"/>
              </a:spcBef>
              <a:spcAft>
                <a:spcPts val="0"/>
              </a:spcAft>
              <a:buClr>
                <a:schemeClr val="dk1"/>
              </a:buClr>
              <a:buSzPts val="1800"/>
              <a:buFont typeface="Trebuchet MS"/>
              <a:buAutoNum type="romanUcPeriod"/>
            </a:pPr>
            <a:r>
              <a:rPr lang="en" sz="2400">
                <a:solidFill>
                  <a:schemeClr val="dk1"/>
                </a:solidFill>
                <a:latin typeface="Calibri"/>
                <a:ea typeface="Calibri"/>
                <a:cs typeface="Calibri"/>
                <a:sym typeface="Calibri"/>
              </a:rPr>
              <a:t>RESULTS</a:t>
            </a:r>
            <a:endParaRPr>
              <a:solidFill>
                <a:schemeClr val="dk1"/>
              </a:solidFill>
            </a:endParaRPr>
          </a:p>
          <a:p>
            <a:pPr marL="514350" lvl="0" indent="-514350" algn="l" rtl="0">
              <a:spcBef>
                <a:spcPts val="0"/>
              </a:spcBef>
              <a:spcAft>
                <a:spcPts val="0"/>
              </a:spcAft>
              <a:buClr>
                <a:schemeClr val="dk1"/>
              </a:buClr>
              <a:buSzPts val="1800"/>
              <a:buFont typeface="Trebuchet MS"/>
              <a:buAutoNum type="romanUcPeriod"/>
            </a:pPr>
            <a:r>
              <a:rPr lang="en" sz="2400">
                <a:solidFill>
                  <a:schemeClr val="dk1"/>
                </a:solidFill>
                <a:latin typeface="Calibri"/>
                <a:ea typeface="Calibri"/>
                <a:cs typeface="Calibri"/>
                <a:sym typeface="Calibri"/>
              </a:rPr>
              <a:t>DISCUSSION</a:t>
            </a:r>
            <a:endParaRPr>
              <a:solidFill>
                <a:schemeClr val="dk1"/>
              </a:solidFill>
            </a:endParaRPr>
          </a:p>
          <a:p>
            <a:pPr marL="514350" lvl="0" indent="-514350" algn="l" rtl="0">
              <a:spcBef>
                <a:spcPts val="0"/>
              </a:spcBef>
              <a:spcAft>
                <a:spcPts val="0"/>
              </a:spcAft>
              <a:buClr>
                <a:schemeClr val="dk1"/>
              </a:buClr>
              <a:buSzPts val="1800"/>
              <a:buFont typeface="Trebuchet MS"/>
              <a:buAutoNum type="romanUcPeriod"/>
            </a:pPr>
            <a:r>
              <a:rPr lang="en" sz="2400">
                <a:solidFill>
                  <a:schemeClr val="dk1"/>
                </a:solidFill>
                <a:latin typeface="Calibri"/>
                <a:ea typeface="Calibri"/>
                <a:cs typeface="Calibri"/>
                <a:sym typeface="Calibri"/>
              </a:rPr>
              <a:t>CONCLUSION	</a:t>
            </a: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11700" y="2764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Correlation Heat Map</a:t>
            </a:r>
            <a:endParaRPr sz="3200">
              <a:solidFill>
                <a:schemeClr val="dk1"/>
              </a:solidFill>
              <a:latin typeface="Calibri"/>
              <a:ea typeface="Calibri"/>
              <a:cs typeface="Calibri"/>
              <a:sym typeface="Calibri"/>
            </a:endParaRPr>
          </a:p>
        </p:txBody>
      </p:sp>
      <p:pic>
        <p:nvPicPr>
          <p:cNvPr id="304" name="Google Shape;304;p21"/>
          <p:cNvPicPr preferRelativeResize="0"/>
          <p:nvPr/>
        </p:nvPicPr>
        <p:blipFill rotWithShape="1">
          <a:blip r:embed="rId3">
            <a:alphaModFix/>
          </a:blip>
          <a:srcRect/>
          <a:stretch/>
        </p:blipFill>
        <p:spPr>
          <a:xfrm>
            <a:off x="921601" y="1007875"/>
            <a:ext cx="6205112" cy="385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2"/>
          <p:cNvSpPr txBox="1">
            <a:spLocks noGrp="1"/>
          </p:cNvSpPr>
          <p:nvPr>
            <p:ph type="title"/>
          </p:nvPr>
        </p:nvSpPr>
        <p:spPr>
          <a:xfrm>
            <a:off x="311700" y="217146"/>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Reducing no of Categories</a:t>
            </a:r>
            <a:endParaRPr sz="3200">
              <a:solidFill>
                <a:schemeClr val="dk1"/>
              </a:solidFill>
              <a:latin typeface="Calibri"/>
              <a:ea typeface="Calibri"/>
              <a:cs typeface="Calibri"/>
              <a:sym typeface="Calibri"/>
            </a:endParaRPr>
          </a:p>
        </p:txBody>
      </p:sp>
      <p:pic>
        <p:nvPicPr>
          <p:cNvPr id="310" name="Google Shape;310;p22"/>
          <p:cNvPicPr preferRelativeResize="0"/>
          <p:nvPr/>
        </p:nvPicPr>
        <p:blipFill rotWithShape="1">
          <a:blip r:embed="rId3">
            <a:alphaModFix/>
          </a:blip>
          <a:srcRect/>
          <a:stretch/>
        </p:blipFill>
        <p:spPr>
          <a:xfrm>
            <a:off x="152400" y="925325"/>
            <a:ext cx="4267200" cy="3617875"/>
          </a:xfrm>
          <a:prstGeom prst="rect">
            <a:avLst/>
          </a:prstGeom>
          <a:noFill/>
          <a:ln>
            <a:noFill/>
          </a:ln>
        </p:spPr>
      </p:pic>
      <p:pic>
        <p:nvPicPr>
          <p:cNvPr id="311" name="Google Shape;311;p22"/>
          <p:cNvPicPr preferRelativeResize="0"/>
          <p:nvPr/>
        </p:nvPicPr>
        <p:blipFill rotWithShape="1">
          <a:blip r:embed="rId4">
            <a:alphaModFix/>
          </a:blip>
          <a:srcRect/>
          <a:stretch/>
        </p:blipFill>
        <p:spPr>
          <a:xfrm>
            <a:off x="4652400" y="925325"/>
            <a:ext cx="4267200" cy="361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Target Variable</a:t>
            </a:r>
            <a:endParaRPr sz="3200">
              <a:solidFill>
                <a:schemeClr val="dk1"/>
              </a:solidFill>
              <a:latin typeface="Calibri"/>
              <a:ea typeface="Calibri"/>
              <a:cs typeface="Calibri"/>
              <a:sym typeface="Calibri"/>
            </a:endParaRPr>
          </a:p>
          <a:p>
            <a:pPr marL="0" lvl="0" indent="0" algn="l" rtl="0">
              <a:spcBef>
                <a:spcPts val="0"/>
              </a:spcBef>
              <a:spcAft>
                <a:spcPts val="0"/>
              </a:spcAft>
              <a:buClr>
                <a:schemeClr val="accent1"/>
              </a:buClr>
              <a:buSzPts val="2800"/>
              <a:buFont typeface="Trebuchet MS"/>
              <a:buNone/>
            </a:pPr>
            <a:endParaRPr sz="3200">
              <a:solidFill>
                <a:schemeClr val="dk1"/>
              </a:solidFill>
              <a:latin typeface="Calibri"/>
              <a:ea typeface="Calibri"/>
              <a:cs typeface="Calibri"/>
              <a:sym typeface="Calibri"/>
            </a:endParaRPr>
          </a:p>
        </p:txBody>
      </p:sp>
      <p:sp>
        <p:nvSpPr>
          <p:cNvPr id="317" name="Google Shape;317;p23"/>
          <p:cNvSpPr txBox="1">
            <a:spLocks noGrp="1"/>
          </p:cNvSpPr>
          <p:nvPr>
            <p:ph type="body" idx="1"/>
          </p:nvPr>
        </p:nvSpPr>
        <p:spPr>
          <a:xfrm>
            <a:off x="311700" y="1691041"/>
            <a:ext cx="4033200" cy="20559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r>
              <a:rPr lang="en">
                <a:solidFill>
                  <a:schemeClr val="dk1"/>
                </a:solidFill>
                <a:latin typeface="Proxima Nova Semibold"/>
                <a:ea typeface="Proxima Nova Semibold"/>
                <a:cs typeface="Proxima Nova Semibold"/>
                <a:sym typeface="Proxima Nova Semibold"/>
              </a:rPr>
              <a:t>The code simplifies the 'Credit_Score' column into two categories, 'Poor' and 'Good,' by merging the original ‘Standard' and ‘Good' levels into a unified ‘Good’ category, while retaining the ‘Poor’ level as ‘Poor’.</a:t>
            </a:r>
            <a:endParaRPr>
              <a:solidFill>
                <a:schemeClr val="dk1"/>
              </a:solidFill>
              <a:latin typeface="Proxima Nova Semibold"/>
              <a:ea typeface="Proxima Nova Semibold"/>
              <a:cs typeface="Proxima Nova Semibold"/>
              <a:sym typeface="Proxima Nova Semibold"/>
            </a:endParaRPr>
          </a:p>
        </p:txBody>
      </p:sp>
      <p:pic>
        <p:nvPicPr>
          <p:cNvPr id="318" name="Google Shape;318;p23"/>
          <p:cNvPicPr preferRelativeResize="0"/>
          <p:nvPr/>
        </p:nvPicPr>
        <p:blipFill rotWithShape="1">
          <a:blip r:embed="rId3">
            <a:alphaModFix/>
          </a:blip>
          <a:srcRect/>
          <a:stretch/>
        </p:blipFill>
        <p:spPr>
          <a:xfrm>
            <a:off x="4911265" y="1356405"/>
            <a:ext cx="3533775" cy="239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Balancing Data</a:t>
            </a:r>
            <a:endParaRPr sz="3200">
              <a:solidFill>
                <a:schemeClr val="dk1"/>
              </a:solidFill>
              <a:latin typeface="Calibri"/>
              <a:ea typeface="Calibri"/>
              <a:cs typeface="Calibri"/>
              <a:sym typeface="Calibri"/>
            </a:endParaRPr>
          </a:p>
        </p:txBody>
      </p:sp>
      <p:sp>
        <p:nvSpPr>
          <p:cNvPr id="324" name="Google Shape;324;p24"/>
          <p:cNvSpPr txBox="1">
            <a:spLocks noGrp="1"/>
          </p:cNvSpPr>
          <p:nvPr>
            <p:ph type="body" idx="1"/>
          </p:nvPr>
        </p:nvSpPr>
        <p:spPr>
          <a:xfrm>
            <a:off x="311700" y="1123975"/>
            <a:ext cx="8520600" cy="3138642"/>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We had a highly biased data.</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Hence, we split the data into another data frame called “balanced_data” which had equal number of both the target variables which are “Good” and “Poor”.</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After creating a balanced data, a copy of balanced data was stored into knn_data specifically for KNN.</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5"/>
          <p:cNvSpPr txBox="1">
            <a:spLocks noGrp="1"/>
          </p:cNvSpPr>
          <p:nvPr>
            <p:ph type="ctrTitle"/>
          </p:nvPr>
        </p:nvSpPr>
        <p:spPr>
          <a:xfrm>
            <a:off x="278445" y="2249666"/>
            <a:ext cx="8587110" cy="64416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3200"/>
              <a:buFont typeface="Calibri"/>
              <a:buNone/>
            </a:pPr>
            <a:r>
              <a:rPr lang="en" sz="3200" b="1">
                <a:solidFill>
                  <a:schemeClr val="dk1"/>
                </a:solidFill>
                <a:latin typeface="Calibri"/>
                <a:ea typeface="Calibri"/>
                <a:cs typeface="Calibri"/>
                <a:sym typeface="Calibri"/>
              </a:rPr>
              <a:t>METHOD IMPLEMENTATION</a:t>
            </a:r>
            <a:endParaRPr sz="3200" b="1">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Trebuchet MS"/>
              <a:buNone/>
            </a:pPr>
            <a:r>
              <a:rPr lang="en" sz="3200">
                <a:solidFill>
                  <a:schemeClr val="dk1"/>
                </a:solidFill>
              </a:rPr>
              <a:t>Model Parameters &amp; Parameters</a:t>
            </a:r>
            <a:endParaRPr sz="3200"/>
          </a:p>
        </p:txBody>
      </p:sp>
      <p:sp>
        <p:nvSpPr>
          <p:cNvPr id="335" name="Google Shape;33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Threshold set to 0.6,0.7 and 0.8</a:t>
            </a:r>
            <a:endParaRPr/>
          </a:p>
          <a:p>
            <a:pPr marL="45720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Then, the balanced data was split into 2 part by 70:30:</a:t>
            </a:r>
            <a:endParaRPr/>
          </a:p>
          <a:p>
            <a:pPr marL="914400" lvl="1" indent="-317500" algn="l" rtl="0">
              <a:spcBef>
                <a:spcPts val="0"/>
              </a:spcBef>
              <a:spcAft>
                <a:spcPts val="0"/>
              </a:spcAft>
              <a:buClr>
                <a:schemeClr val="dk1"/>
              </a:buClr>
              <a:buSzPts val="1400"/>
              <a:buFont typeface="Arial"/>
              <a:buChar char="•"/>
            </a:pPr>
            <a:r>
              <a:rPr lang="en" sz="1800">
                <a:solidFill>
                  <a:schemeClr val="dk1"/>
                </a:solidFill>
                <a:latin typeface="Calibri"/>
                <a:ea typeface="Calibri"/>
                <a:cs typeface="Calibri"/>
                <a:sym typeface="Calibri"/>
              </a:rPr>
              <a:t>df_train.</a:t>
            </a:r>
            <a:endParaRPr/>
          </a:p>
          <a:p>
            <a:pPr marL="914400" lvl="1" indent="-317500" algn="l" rtl="0">
              <a:spcBef>
                <a:spcPts val="0"/>
              </a:spcBef>
              <a:spcAft>
                <a:spcPts val="0"/>
              </a:spcAft>
              <a:buClr>
                <a:schemeClr val="dk1"/>
              </a:buClr>
              <a:buSzPts val="1400"/>
              <a:buFont typeface="Arial"/>
              <a:buChar char="•"/>
            </a:pPr>
            <a:r>
              <a:rPr lang="en" sz="1800">
                <a:solidFill>
                  <a:schemeClr val="dk1"/>
                </a:solidFill>
                <a:latin typeface="Calibri"/>
                <a:ea typeface="Calibri"/>
                <a:cs typeface="Calibri"/>
                <a:sym typeface="Calibri"/>
              </a:rPr>
              <a:t>df_test.</a:t>
            </a:r>
            <a:endParaRPr/>
          </a:p>
          <a:p>
            <a:pPr marL="457200" lvl="0" indent="-228600" algn="l" rtl="0">
              <a:spcBef>
                <a:spcPts val="0"/>
              </a:spcBef>
              <a:spcAft>
                <a:spcPts val="0"/>
              </a:spcAft>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ctrTitle"/>
          </p:nvPr>
        </p:nvSpPr>
        <p:spPr>
          <a:xfrm>
            <a:off x="168600" y="294025"/>
            <a:ext cx="8527800" cy="63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3200"/>
              <a:buFont typeface="Calibri"/>
              <a:buNone/>
            </a:pPr>
            <a:r>
              <a:rPr lang="en" sz="3200">
                <a:solidFill>
                  <a:schemeClr val="dk1"/>
                </a:solidFill>
                <a:latin typeface="Calibri"/>
                <a:ea typeface="Calibri"/>
                <a:cs typeface="Calibri"/>
                <a:sym typeface="Calibri"/>
              </a:rPr>
              <a:t>Logistic Regression - Backward and Both</a:t>
            </a:r>
            <a:endParaRPr sz="3200">
              <a:solidFill>
                <a:schemeClr val="dk1"/>
              </a:solidFill>
              <a:latin typeface="Calibri"/>
              <a:ea typeface="Calibri"/>
              <a:cs typeface="Calibri"/>
              <a:sym typeface="Calibri"/>
            </a:endParaRPr>
          </a:p>
        </p:txBody>
      </p:sp>
      <p:sp>
        <p:nvSpPr>
          <p:cNvPr id="341" name="Google Shape;341;p28"/>
          <p:cNvSpPr txBox="1"/>
          <p:nvPr/>
        </p:nvSpPr>
        <p:spPr>
          <a:xfrm>
            <a:off x="271728" y="955938"/>
            <a:ext cx="3843900" cy="3231624"/>
          </a:xfrm>
          <a:prstGeom prst="rect">
            <a:avLst/>
          </a:prstGeom>
          <a:noFill/>
          <a:ln>
            <a:noFill/>
          </a:ln>
        </p:spPr>
        <p:txBody>
          <a:bodyPr spcFirstLastPara="1" wrap="square" lIns="91425" tIns="91425" rIns="91425" bIns="91425" anchor="t" anchorCtr="0">
            <a:spAutoFit/>
          </a:bodyPr>
          <a:lstStyle/>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Interest_Rate </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Credit_Mix</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Num_Credit_Card</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Num_Credit_Inquiries</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Delay_from_due_date</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Payment_of_Min_Amount</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Changed_Credit_Limit</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Outstanding_Debt</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Credit_History_Age</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p:txBody>
      </p:sp>
      <p:sp>
        <p:nvSpPr>
          <p:cNvPr id="342" name="Google Shape;342;p28"/>
          <p:cNvSpPr txBox="1"/>
          <p:nvPr/>
        </p:nvSpPr>
        <p:spPr>
          <a:xfrm>
            <a:off x="4572000" y="955938"/>
            <a:ext cx="3571879" cy="3231624"/>
          </a:xfrm>
          <a:prstGeom prst="rect">
            <a:avLst/>
          </a:prstGeom>
          <a:noFill/>
          <a:ln>
            <a:noFill/>
          </a:ln>
        </p:spPr>
        <p:txBody>
          <a:bodyPr spcFirstLastPara="1" wrap="square" lIns="91425" tIns="91425" rIns="91425" bIns="91425" anchor="t" anchorCtr="0">
            <a:spAutoFit/>
          </a:bodyPr>
          <a:lstStyle/>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Payment_Behaviour</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Amount_invested_monthly</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Monthly_Balance</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Month</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Credit_Utilization_Ratio</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Total_EMI_per_month</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Age</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Num_Bank_Accounts</a:t>
            </a:r>
            <a:endParaRPr sz="1800" b="0" i="0" u="none" strike="noStrike" cap="none">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b="0" i="0" u="none" strike="noStrike" cap="none">
                <a:solidFill>
                  <a:schemeClr val="dk1"/>
                </a:solidFill>
                <a:latin typeface="Calibri"/>
                <a:ea typeface="Calibri"/>
                <a:cs typeface="Calibri"/>
                <a:sym typeface="Calibri"/>
              </a:rPr>
              <a:t>Annual_Income</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7"/>
          <p:cNvSpPr txBox="1">
            <a:spLocks noGrp="1"/>
          </p:cNvSpPr>
          <p:nvPr>
            <p:ph type="ctrTitle"/>
          </p:nvPr>
        </p:nvSpPr>
        <p:spPr>
          <a:xfrm>
            <a:off x="238675" y="265850"/>
            <a:ext cx="8123100" cy="63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3200"/>
              <a:buFont typeface="Calibri"/>
              <a:buNone/>
            </a:pPr>
            <a:r>
              <a:rPr lang="en" sz="3200">
                <a:solidFill>
                  <a:schemeClr val="dk1"/>
                </a:solidFill>
                <a:latin typeface="Calibri"/>
                <a:ea typeface="Calibri"/>
                <a:cs typeface="Calibri"/>
                <a:sym typeface="Calibri"/>
              </a:rPr>
              <a:t>Logistic Regression - Forward</a:t>
            </a:r>
            <a:endParaRPr sz="3200">
              <a:solidFill>
                <a:schemeClr val="dk1"/>
              </a:solidFill>
              <a:latin typeface="Calibri"/>
              <a:ea typeface="Calibri"/>
              <a:cs typeface="Calibri"/>
              <a:sym typeface="Calibri"/>
            </a:endParaRPr>
          </a:p>
        </p:txBody>
      </p:sp>
      <p:sp>
        <p:nvSpPr>
          <p:cNvPr id="348" name="Google Shape;348;p27"/>
          <p:cNvSpPr txBox="1"/>
          <p:nvPr/>
        </p:nvSpPr>
        <p:spPr>
          <a:xfrm>
            <a:off x="238675" y="1111275"/>
            <a:ext cx="3906000" cy="3232500"/>
          </a:xfrm>
          <a:prstGeom prst="rect">
            <a:avLst/>
          </a:prstGeom>
          <a:noFill/>
          <a:ln>
            <a:noFill/>
          </a:ln>
        </p:spPr>
        <p:txBody>
          <a:bodyPr spcFirstLastPara="1" wrap="square" lIns="91425" tIns="91425" rIns="91425" bIns="91425" anchor="t" anchorCtr="0">
            <a:spAutoFit/>
          </a:bodyPr>
          <a:lstStyle/>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Age</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Occupation</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Annual_Income</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Num_Bank_Accounts</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Num_Credit_Card + Interest_Rate</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Num_of_Loan</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Delay_from_due_date</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rgbClr val="FF0000"/>
                </a:solidFill>
                <a:latin typeface="Calibri"/>
                <a:ea typeface="Calibri"/>
                <a:cs typeface="Calibri"/>
                <a:sym typeface="Calibri"/>
              </a:rPr>
              <a:t>Num_of_Delayed_Payment</a:t>
            </a: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Changed_Credit_Limit</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p:txBody>
      </p:sp>
      <p:sp>
        <p:nvSpPr>
          <p:cNvPr id="349" name="Google Shape;349;p27"/>
          <p:cNvSpPr txBox="1"/>
          <p:nvPr/>
        </p:nvSpPr>
        <p:spPr>
          <a:xfrm>
            <a:off x="4300225" y="1111279"/>
            <a:ext cx="3205200" cy="2955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Num_Credit_Inquiries</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Credit_Mix</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Outstanding_Debt</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Credit_Utilization_Ratio</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Credit_History_Age</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Payment_of_Min_Amount </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Total_EMI_per_month</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Amount_invested_monthly </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Payment_Behaviour</a:t>
            </a:r>
            <a:endParaRPr sz="18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Monthly_Balance</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9"/>
          <p:cNvSpPr txBox="1"/>
          <p:nvPr/>
        </p:nvSpPr>
        <p:spPr>
          <a:xfrm>
            <a:off x="463200" y="4199700"/>
            <a:ext cx="8222700" cy="681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Proxima Nova"/>
              <a:ea typeface="Proxima Nova"/>
              <a:cs typeface="Proxima Nova"/>
              <a:sym typeface="Proxima Nova"/>
            </a:endParaRPr>
          </a:p>
        </p:txBody>
      </p:sp>
      <p:graphicFrame>
        <p:nvGraphicFramePr>
          <p:cNvPr id="355" name="Google Shape;355;p29"/>
          <p:cNvGraphicFramePr/>
          <p:nvPr/>
        </p:nvGraphicFramePr>
        <p:xfrm>
          <a:off x="27502" y="1466750"/>
          <a:ext cx="3000000" cy="3000000"/>
        </p:xfrm>
        <a:graphic>
          <a:graphicData uri="http://schemas.openxmlformats.org/drawingml/2006/table">
            <a:tbl>
              <a:tblPr>
                <a:noFill/>
                <a:tableStyleId>{D1B3EBB6-5C3E-42FB-916A-4EFE5CE2B66D}</a:tableStyleId>
              </a:tblPr>
              <a:tblGrid>
                <a:gridCol w="688975">
                  <a:extLst>
                    <a:ext uri="{9D8B030D-6E8A-4147-A177-3AD203B41FA5}">
                      <a16:colId xmlns:a16="http://schemas.microsoft.com/office/drawing/2014/main" val="20000"/>
                    </a:ext>
                  </a:extLst>
                </a:gridCol>
                <a:gridCol w="961575">
                  <a:extLst>
                    <a:ext uri="{9D8B030D-6E8A-4147-A177-3AD203B41FA5}">
                      <a16:colId xmlns:a16="http://schemas.microsoft.com/office/drawing/2014/main" val="20001"/>
                    </a:ext>
                  </a:extLst>
                </a:gridCol>
                <a:gridCol w="952775">
                  <a:extLst>
                    <a:ext uri="{9D8B030D-6E8A-4147-A177-3AD203B41FA5}">
                      <a16:colId xmlns:a16="http://schemas.microsoft.com/office/drawing/2014/main" val="20002"/>
                    </a:ext>
                  </a:extLst>
                </a:gridCol>
                <a:gridCol w="909000">
                  <a:extLst>
                    <a:ext uri="{9D8B030D-6E8A-4147-A177-3AD203B41FA5}">
                      <a16:colId xmlns:a16="http://schemas.microsoft.com/office/drawing/2014/main" val="20003"/>
                    </a:ext>
                  </a:extLst>
                </a:gridCol>
                <a:gridCol w="961575">
                  <a:extLst>
                    <a:ext uri="{9D8B030D-6E8A-4147-A177-3AD203B41FA5}">
                      <a16:colId xmlns:a16="http://schemas.microsoft.com/office/drawing/2014/main" val="20004"/>
                    </a:ext>
                  </a:extLst>
                </a:gridCol>
                <a:gridCol w="996575">
                  <a:extLst>
                    <a:ext uri="{9D8B030D-6E8A-4147-A177-3AD203B41FA5}">
                      <a16:colId xmlns:a16="http://schemas.microsoft.com/office/drawing/2014/main" val="20005"/>
                    </a:ext>
                  </a:extLst>
                </a:gridCol>
                <a:gridCol w="865225">
                  <a:extLst>
                    <a:ext uri="{9D8B030D-6E8A-4147-A177-3AD203B41FA5}">
                      <a16:colId xmlns:a16="http://schemas.microsoft.com/office/drawing/2014/main" val="20006"/>
                    </a:ext>
                  </a:extLst>
                </a:gridCol>
                <a:gridCol w="935300">
                  <a:extLst>
                    <a:ext uri="{9D8B030D-6E8A-4147-A177-3AD203B41FA5}">
                      <a16:colId xmlns:a16="http://schemas.microsoft.com/office/drawing/2014/main" val="20007"/>
                    </a:ext>
                  </a:extLst>
                </a:gridCol>
                <a:gridCol w="926500">
                  <a:extLst>
                    <a:ext uri="{9D8B030D-6E8A-4147-A177-3AD203B41FA5}">
                      <a16:colId xmlns:a16="http://schemas.microsoft.com/office/drawing/2014/main" val="20008"/>
                    </a:ext>
                  </a:extLst>
                </a:gridCol>
                <a:gridCol w="891500">
                  <a:extLst>
                    <a:ext uri="{9D8B030D-6E8A-4147-A177-3AD203B41FA5}">
                      <a16:colId xmlns:a16="http://schemas.microsoft.com/office/drawing/2014/main" val="20009"/>
                    </a:ext>
                  </a:extLst>
                </a:gridCol>
              </a:tblGrid>
              <a:tr h="0">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 `</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gridSpan="3">
                  <a:txBody>
                    <a:bodyPr/>
                    <a:lstStyle/>
                    <a:p>
                      <a:pPr marL="0" marR="0" lvl="0" indent="0" algn="ctr" rtl="0">
                        <a:spcBef>
                          <a:spcPts val="0"/>
                        </a:spcBef>
                        <a:spcAft>
                          <a:spcPts val="0"/>
                        </a:spcAft>
                        <a:buClr>
                          <a:schemeClr val="lt1"/>
                        </a:buClr>
                        <a:buSzPts val="1300"/>
                        <a:buFont typeface="Trebuchet MS"/>
                        <a:buNone/>
                      </a:pPr>
                      <a:r>
                        <a:rPr lang="en" sz="1300" b="1" u="none" strike="noStrike" cap="none">
                          <a:solidFill>
                            <a:schemeClr val="lt1"/>
                          </a:solidFill>
                        </a:rPr>
                        <a:t>Forward</a:t>
                      </a:r>
                      <a:endParaRPr sz="13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gridSpan="3">
                  <a:txBody>
                    <a:bodyPr/>
                    <a:lstStyle/>
                    <a:p>
                      <a:pPr marL="0" marR="0" lvl="0" indent="0" algn="ctr" rtl="0">
                        <a:spcBef>
                          <a:spcPts val="0"/>
                        </a:spcBef>
                        <a:spcAft>
                          <a:spcPts val="0"/>
                        </a:spcAft>
                        <a:buClr>
                          <a:schemeClr val="lt1"/>
                        </a:buClr>
                        <a:buSzPts val="1300"/>
                        <a:buFont typeface="Trebuchet MS"/>
                        <a:buNone/>
                      </a:pPr>
                      <a:r>
                        <a:rPr lang="en" sz="1300" b="1" u="none" strike="noStrike" cap="none">
                          <a:solidFill>
                            <a:schemeClr val="lt1"/>
                          </a:solidFill>
                        </a:rPr>
                        <a:t>Backward</a:t>
                      </a:r>
                      <a:endParaRPr sz="13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gridSpan="3">
                  <a:txBody>
                    <a:bodyPr/>
                    <a:lstStyle/>
                    <a:p>
                      <a:pPr marL="0" marR="0" lvl="0" indent="0" algn="ctr" rtl="0">
                        <a:spcBef>
                          <a:spcPts val="0"/>
                        </a:spcBef>
                        <a:spcAft>
                          <a:spcPts val="0"/>
                        </a:spcAft>
                        <a:buClr>
                          <a:schemeClr val="lt1"/>
                        </a:buClr>
                        <a:buSzPts val="1300"/>
                        <a:buFont typeface="Trebuchet MS"/>
                        <a:buNone/>
                      </a:pPr>
                      <a:r>
                        <a:rPr lang="en" sz="1300" b="1" u="none" strike="noStrike" cap="none">
                          <a:solidFill>
                            <a:schemeClr val="lt1"/>
                          </a:solidFill>
                        </a:rPr>
                        <a:t>Step</a:t>
                      </a:r>
                      <a:endParaRPr sz="13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CutOff</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Sensitivity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Specificity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Accuracy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Sensitivity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Specificity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Accuracy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Sensitivity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Specificity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300"/>
                        <a:buFont typeface="Trebuchet MS"/>
                        <a:buNone/>
                      </a:pPr>
                      <a:r>
                        <a:rPr lang="en" sz="1300" u="none" strike="noStrike" cap="none">
                          <a:solidFill>
                            <a:schemeClr val="lt1"/>
                          </a:solidFill>
                        </a:rPr>
                        <a:t>Accuracy</a:t>
                      </a:r>
                      <a:endParaRPr sz="13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0">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0.67624</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0.81799</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FF0000"/>
                        </a:buClr>
                        <a:buSzPts val="1300"/>
                        <a:buFont typeface="Trebuchet MS"/>
                        <a:buNone/>
                      </a:pPr>
                      <a:r>
                        <a:rPr lang="en" sz="1300" u="none" strike="noStrike" cap="none">
                          <a:solidFill>
                            <a:srgbClr val="FF0000"/>
                          </a:solidFill>
                        </a:rPr>
                        <a:t>0.74669</a:t>
                      </a:r>
                      <a:endParaRPr sz="1300" u="none" strike="noStrike" cap="none">
                        <a:solidFill>
                          <a:srgbClr val="FF0000"/>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0.67513</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0.81896</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0.74661</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0.67513</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0.81896</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0.74661</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0.7</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0.48881</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0.90217</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0.69424</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0.48960</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0.90313</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0.69511</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0.48960</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0.90313</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0.69511</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0.8</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0.28773</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0.96402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0.62382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0.28932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0.96402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0.62462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0.28932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0.96402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300"/>
                        <a:buFont typeface="Trebuchet MS"/>
                        <a:buNone/>
                      </a:pPr>
                      <a:r>
                        <a:rPr lang="en" sz="1300" u="none" strike="noStrike" cap="none"/>
                        <a:t>0.62462</a:t>
                      </a:r>
                      <a:endParaRPr sz="13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56" name="Google Shape;356;p29"/>
          <p:cNvSpPr txBox="1"/>
          <p:nvPr/>
        </p:nvSpPr>
        <p:spPr>
          <a:xfrm>
            <a:off x="260498" y="262200"/>
            <a:ext cx="458263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0" i="0" u="none" strike="noStrike" cap="none">
                <a:solidFill>
                  <a:srgbClr val="000000"/>
                </a:solidFill>
                <a:latin typeface="Calibri"/>
                <a:ea typeface="Calibri"/>
                <a:cs typeface="Calibri"/>
                <a:sym typeface="Calibri"/>
              </a:rPr>
              <a:t>Logistic Regression Results</a:t>
            </a:r>
            <a:endParaRPr sz="3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ctrTitle" idx="4294967295"/>
          </p:nvPr>
        </p:nvSpPr>
        <p:spPr>
          <a:xfrm>
            <a:off x="0" y="336550"/>
            <a:ext cx="8528050" cy="63023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200"/>
              <a:buFont typeface="Calibri"/>
              <a:buNone/>
            </a:pPr>
            <a:r>
              <a:rPr lang="en" sz="3200" b="0" i="0" u="none" strike="noStrike" cap="none">
                <a:solidFill>
                  <a:schemeClr val="dk1"/>
                </a:solidFill>
                <a:latin typeface="Calibri"/>
                <a:ea typeface="Calibri"/>
                <a:cs typeface="Calibri"/>
                <a:sym typeface="Calibri"/>
              </a:rPr>
              <a:t>Odds Ratio</a:t>
            </a:r>
            <a:endParaRPr sz="3200" b="0" i="0" u="none" strike="noStrike" cap="none">
              <a:solidFill>
                <a:schemeClr val="dk1"/>
              </a:solidFill>
              <a:latin typeface="Calibri"/>
              <a:ea typeface="Calibri"/>
              <a:cs typeface="Calibri"/>
              <a:sym typeface="Calibri"/>
            </a:endParaRPr>
          </a:p>
        </p:txBody>
      </p:sp>
      <p:graphicFrame>
        <p:nvGraphicFramePr>
          <p:cNvPr id="362" name="Google Shape;362;p30"/>
          <p:cNvGraphicFramePr/>
          <p:nvPr/>
        </p:nvGraphicFramePr>
        <p:xfrm>
          <a:off x="3221668" y="1241920"/>
          <a:ext cx="3000000" cy="3000000"/>
        </p:xfrm>
        <a:graphic>
          <a:graphicData uri="http://schemas.openxmlformats.org/drawingml/2006/table">
            <a:tbl>
              <a:tblPr>
                <a:noFill/>
                <a:tableStyleId>{D1B3EBB6-5C3E-42FB-916A-4EFE5CE2B66D}</a:tableStyleId>
              </a:tblPr>
              <a:tblGrid>
                <a:gridCol w="3015800">
                  <a:extLst>
                    <a:ext uri="{9D8B030D-6E8A-4147-A177-3AD203B41FA5}">
                      <a16:colId xmlns:a16="http://schemas.microsoft.com/office/drawing/2014/main" val="20000"/>
                    </a:ext>
                  </a:extLst>
                </a:gridCol>
                <a:gridCol w="2159150">
                  <a:extLst>
                    <a:ext uri="{9D8B030D-6E8A-4147-A177-3AD203B41FA5}">
                      <a16:colId xmlns:a16="http://schemas.microsoft.com/office/drawing/2014/main" val="20001"/>
                    </a:ext>
                  </a:extLst>
                </a:gridCol>
              </a:tblGrid>
              <a:tr h="298975">
                <a:tc>
                  <a:txBody>
                    <a:bodyPr/>
                    <a:lstStyle/>
                    <a:p>
                      <a:pPr marL="0" marR="0" lvl="0" indent="0" algn="ctr" rtl="0">
                        <a:spcBef>
                          <a:spcPts val="0"/>
                        </a:spcBef>
                        <a:spcAft>
                          <a:spcPts val="0"/>
                        </a:spcAft>
                        <a:buClr>
                          <a:schemeClr val="lt1"/>
                        </a:buClr>
                        <a:buSzPts val="1200"/>
                        <a:buFont typeface="Calibri"/>
                        <a:buNone/>
                      </a:pPr>
                      <a:r>
                        <a:rPr lang="en" sz="1200" b="1" u="none" strike="noStrike" cap="none">
                          <a:solidFill>
                            <a:schemeClr val="lt1"/>
                          </a:solidFill>
                          <a:latin typeface="Calibri"/>
                          <a:ea typeface="Calibri"/>
                          <a:cs typeface="Calibri"/>
                          <a:sym typeface="Calibri"/>
                        </a:rPr>
                        <a:t>Variable Name</a:t>
                      </a:r>
                      <a:endParaRPr sz="1200" b="1" u="none" strike="noStrike" cap="none">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Calibri"/>
                        <a:buNone/>
                      </a:pPr>
                      <a:r>
                        <a:rPr lang="en" sz="1200" b="1" u="none" strike="noStrike" cap="none">
                          <a:solidFill>
                            <a:schemeClr val="lt1"/>
                          </a:solidFill>
                          <a:latin typeface="Calibri"/>
                          <a:ea typeface="Calibri"/>
                          <a:cs typeface="Calibri"/>
                          <a:sym typeface="Calibri"/>
                        </a:rPr>
                        <a:t>Odds Ratio</a:t>
                      </a:r>
                      <a:endParaRPr sz="1200" b="1" u="none" strike="noStrike" cap="none">
                        <a:solidFill>
                          <a:schemeClr val="lt1"/>
                        </a:solidFill>
                        <a:latin typeface="Calibri"/>
                        <a:ea typeface="Calibri"/>
                        <a:cs typeface="Calibri"/>
                        <a:sym typeface="Calibri"/>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Occupation : Lawyer</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1.24074575</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Month: March</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1.12980641</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Changed_Credit_Limit</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1.0610408</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Credit_History_Age</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1.02176995</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Age</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1.00395037</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9275">
                <a:tc>
                  <a:txBody>
                    <a:bodyPr/>
                    <a:lstStyle/>
                    <a:p>
                      <a:pPr marL="0" marR="0" lvl="0" indent="0" algn="ctr" rtl="0">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Num_of_Delayed_Payment</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 sz="1200" u="none" strike="noStrike" cap="none">
                          <a:latin typeface="Calibri"/>
                          <a:ea typeface="Calibri"/>
                          <a:cs typeface="Calibri"/>
                          <a:sym typeface="Calibri"/>
                        </a:rPr>
                        <a:t>1.00390311</a:t>
                      </a:r>
                      <a:endParaRPr sz="1200" u="none" strike="noStrike" cap="none">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3" name="Google Shape;363;p30"/>
          <p:cNvSpPr txBox="1"/>
          <p:nvPr/>
        </p:nvSpPr>
        <p:spPr>
          <a:xfrm>
            <a:off x="275007" y="1317028"/>
            <a:ext cx="2392566"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Forward Logistic regression with cutoff 0.6 has the highest accuracy.</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These are the ORs for the most significant 5 variables for the same.</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
          <p:cNvSpPr txBox="1">
            <a:spLocks noGrp="1"/>
          </p:cNvSpPr>
          <p:nvPr>
            <p:ph type="title"/>
          </p:nvPr>
        </p:nvSpPr>
        <p:spPr>
          <a:xfrm>
            <a:off x="265500" y="182250"/>
            <a:ext cx="8511000" cy="68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4200"/>
              <a:buFont typeface="Calibri"/>
              <a:buNone/>
            </a:pPr>
            <a:r>
              <a:rPr lang="en" sz="3200">
                <a:solidFill>
                  <a:schemeClr val="dk1"/>
                </a:solidFill>
                <a:latin typeface="Calibri"/>
                <a:ea typeface="Calibri"/>
                <a:cs typeface="Calibri"/>
                <a:sym typeface="Calibri"/>
              </a:rPr>
              <a:t>INTRODUCTION</a:t>
            </a:r>
            <a:endParaRPr sz="3200">
              <a:solidFill>
                <a:schemeClr val="dk1"/>
              </a:solidFill>
              <a:latin typeface="Calibri"/>
              <a:ea typeface="Calibri"/>
              <a:cs typeface="Calibri"/>
              <a:sym typeface="Calibri"/>
            </a:endParaRPr>
          </a:p>
        </p:txBody>
      </p:sp>
      <p:sp>
        <p:nvSpPr>
          <p:cNvPr id="181" name="Google Shape;181;p4"/>
          <p:cNvSpPr txBox="1">
            <a:spLocks noGrp="1"/>
          </p:cNvSpPr>
          <p:nvPr>
            <p:ph type="subTitle" idx="1"/>
          </p:nvPr>
        </p:nvSpPr>
        <p:spPr>
          <a:xfrm>
            <a:off x="265500" y="1355482"/>
            <a:ext cx="6946572" cy="191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sz="1800" b="1">
                <a:solidFill>
                  <a:schemeClr val="dk1"/>
                </a:solidFill>
                <a:latin typeface="Calibri"/>
                <a:ea typeface="Calibri"/>
                <a:cs typeface="Calibri"/>
                <a:sym typeface="Calibri"/>
              </a:rPr>
              <a:t>Problem Statement</a:t>
            </a:r>
            <a:r>
              <a:rPr lang="en" sz="1800">
                <a:solidFill>
                  <a:schemeClr val="dk1"/>
                </a:solidFill>
                <a:latin typeface="Calibri"/>
                <a:ea typeface="Calibri"/>
                <a:cs typeface="Calibri"/>
                <a:sym typeface="Calibri"/>
              </a:rPr>
              <a:t>: The assessment and prediction of credit scores hold immense significance in the financial domain, influencing lending decisions and financial opportunities for individuals.</a:t>
            </a:r>
            <a:endParaRPr/>
          </a:p>
          <a:p>
            <a:pPr marL="0" lvl="0" indent="0" algn="l" rtl="0">
              <a:lnSpc>
                <a:spcPct val="100000"/>
              </a:lnSpc>
              <a:spcBef>
                <a:spcPts val="0"/>
              </a:spcBef>
              <a:spcAft>
                <a:spcPts val="0"/>
              </a:spcAft>
              <a:buSzPts val="2100"/>
              <a:buNone/>
            </a:pPr>
            <a:endParaRPr sz="18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2100"/>
              <a:buNone/>
            </a:pPr>
            <a:endParaRPr sz="1800">
              <a:solidFill>
                <a:schemeClr val="dk1"/>
              </a:solidFill>
              <a:latin typeface="Calibri"/>
              <a:ea typeface="Calibri"/>
              <a:cs typeface="Calibri"/>
              <a:sym typeface="Calibri"/>
            </a:endParaRPr>
          </a:p>
        </p:txBody>
      </p:sp>
      <p:sp>
        <p:nvSpPr>
          <p:cNvPr id="182" name="Google Shape;182;p4"/>
          <p:cNvSpPr txBox="1">
            <a:spLocks noGrp="1"/>
          </p:cNvSpPr>
          <p:nvPr>
            <p:ph type="body" idx="2"/>
          </p:nvPr>
        </p:nvSpPr>
        <p:spPr>
          <a:xfrm>
            <a:off x="265500" y="3270982"/>
            <a:ext cx="6333687" cy="1292536"/>
          </a:xfrm>
          <a:prstGeom prst="rect">
            <a:avLst/>
          </a:prstGeom>
          <a:noFill/>
          <a:ln>
            <a:noFill/>
          </a:ln>
        </p:spPr>
        <p:txBody>
          <a:bodyPr spcFirstLastPara="1" wrap="square" lIns="91425" tIns="91425" rIns="91425" bIns="91425" anchor="ctr" anchorCtr="0">
            <a:noAutofit/>
          </a:bodyPr>
          <a:lstStyle/>
          <a:p>
            <a:pPr marL="0" lvl="0" indent="0" algn="l" rtl="0">
              <a:spcBef>
                <a:spcPts val="1600"/>
              </a:spcBef>
              <a:spcAft>
                <a:spcPts val="0"/>
              </a:spcAft>
              <a:buSzPts val="1800"/>
              <a:buNone/>
            </a:pPr>
            <a:r>
              <a:rPr lang="en" sz="1800" b="1">
                <a:solidFill>
                  <a:schemeClr val="dk1"/>
                </a:solidFill>
                <a:latin typeface="Calibri"/>
                <a:ea typeface="Calibri"/>
                <a:cs typeface="Calibri"/>
                <a:sym typeface="Calibri"/>
              </a:rPr>
              <a:t>Importance Of Credit Classification: </a:t>
            </a:r>
            <a:r>
              <a:rPr lang="en" sz="1800">
                <a:solidFill>
                  <a:schemeClr val="dk1"/>
                </a:solidFill>
                <a:latin typeface="Calibri"/>
                <a:ea typeface="Calibri"/>
                <a:cs typeface="Calibri"/>
                <a:sym typeface="Calibri"/>
              </a:rPr>
              <a:t>Accurate credit scoring models aid financial institutions in evaluating creditworthiness, determining loan approvals, and setting interest rates.</a:t>
            </a:r>
            <a:endParaRPr/>
          </a:p>
          <a:p>
            <a:pPr marL="0" lvl="0" indent="0" algn="l" rtl="0">
              <a:spcBef>
                <a:spcPts val="1600"/>
              </a:spcBef>
              <a:spcAft>
                <a:spcPts val="0"/>
              </a:spcAft>
              <a:buSzPts val="1800"/>
              <a:buNone/>
            </a:pPr>
            <a:endParaRPr sz="1800">
              <a:latin typeface="Calibri"/>
              <a:ea typeface="Calibri"/>
              <a:cs typeface="Calibri"/>
              <a:sym typeface="Calibri"/>
            </a:endParaRPr>
          </a:p>
          <a:p>
            <a:pPr marL="0" lvl="0" indent="0" algn="l" rtl="0">
              <a:spcBef>
                <a:spcPts val="0"/>
              </a:spcBef>
              <a:spcAft>
                <a:spcPts val="0"/>
              </a:spcAft>
              <a:buSzPts val="1800"/>
              <a:buNone/>
            </a:pPr>
            <a:endParaRPr sz="1800">
              <a:latin typeface="Calibri"/>
              <a:ea typeface="Calibri"/>
              <a:cs typeface="Calibri"/>
              <a:sym typeface="Calibri"/>
            </a:endParaRPr>
          </a:p>
          <a:p>
            <a:pPr marL="0" lvl="0" indent="0" algn="l" rtl="0">
              <a:spcBef>
                <a:spcPts val="1600"/>
              </a:spcBef>
              <a:spcAft>
                <a:spcPts val="1600"/>
              </a:spcAft>
              <a:buSzPts val="1800"/>
              <a:buNone/>
            </a:pPr>
            <a:endParaRPr sz="18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366500" y="317301"/>
            <a:ext cx="332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KNN</a:t>
            </a:r>
            <a:endParaRPr sz="3200">
              <a:solidFill>
                <a:schemeClr val="dk1"/>
              </a:solidFill>
              <a:latin typeface="Calibri"/>
              <a:ea typeface="Calibri"/>
              <a:cs typeface="Calibri"/>
              <a:sym typeface="Calibri"/>
            </a:endParaRPr>
          </a:p>
        </p:txBody>
      </p:sp>
      <p:sp>
        <p:nvSpPr>
          <p:cNvPr id="369" name="Google Shape;369;p31"/>
          <p:cNvSpPr txBox="1">
            <a:spLocks noGrp="1"/>
          </p:cNvSpPr>
          <p:nvPr>
            <p:ph type="body" idx="1"/>
          </p:nvPr>
        </p:nvSpPr>
        <p:spPr>
          <a:xfrm>
            <a:off x="366500" y="1285875"/>
            <a:ext cx="3408300" cy="193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400">
                <a:solidFill>
                  <a:srgbClr val="000000"/>
                </a:solidFill>
                <a:latin typeface="Arial"/>
                <a:ea typeface="Arial"/>
                <a:cs typeface="Arial"/>
                <a:sym typeface="Arial"/>
              </a:rPr>
              <a:t>Numeric Variables selected by KNN:</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457200" lvl="0" indent="-317500" algn="l" rtl="0">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Best Result from the Logistic Regression.</a:t>
            </a:r>
            <a:endParaRPr sz="1400">
              <a:solidFill>
                <a:srgbClr val="000000"/>
              </a:solidFill>
              <a:latin typeface="Arial"/>
              <a:ea typeface="Arial"/>
              <a:cs typeface="Arial"/>
              <a:sym typeface="Arial"/>
            </a:endParaRPr>
          </a:p>
          <a:p>
            <a:pPr marL="45720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r>
              <a:rPr lang="en" sz="1400">
                <a:solidFill>
                  <a:srgbClr val="000000"/>
                </a:solidFill>
                <a:latin typeface="Arial"/>
                <a:ea typeface="Arial"/>
                <a:cs typeface="Arial"/>
                <a:sym typeface="Arial"/>
              </a:rPr>
              <a:t>Categorical Variables:</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457200" lvl="0" indent="-317500" algn="l" rtl="0">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Variables were selected using different Plots</a:t>
            </a:r>
            <a:endParaRPr sz="1400">
              <a:solidFill>
                <a:srgbClr val="000000"/>
              </a:solidFill>
              <a:latin typeface="Arial"/>
              <a:ea typeface="Arial"/>
              <a:cs typeface="Arial"/>
              <a:sym typeface="Arial"/>
            </a:endParaRPr>
          </a:p>
          <a:p>
            <a:pPr marL="45720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spcBef>
                <a:spcPts val="0"/>
              </a:spcBef>
              <a:spcAft>
                <a:spcPts val="0"/>
              </a:spcAft>
              <a:buSzPts val="1800"/>
              <a:buNone/>
            </a:pPr>
            <a:endParaRPr sz="2400"/>
          </a:p>
          <a:p>
            <a:pPr marL="0" lvl="0" indent="0" algn="l" rtl="0">
              <a:spcBef>
                <a:spcPts val="1600"/>
              </a:spcBef>
              <a:spcAft>
                <a:spcPts val="1600"/>
              </a:spcAft>
              <a:buSzPts val="1800"/>
              <a:buNone/>
            </a:pPr>
            <a:endParaRPr sz="2400"/>
          </a:p>
        </p:txBody>
      </p:sp>
      <p:pic>
        <p:nvPicPr>
          <p:cNvPr id="370" name="Google Shape;370;p31"/>
          <p:cNvPicPr preferRelativeResize="0"/>
          <p:nvPr/>
        </p:nvPicPr>
        <p:blipFill rotWithShape="1">
          <a:blip r:embed="rId3">
            <a:alphaModFix/>
          </a:blip>
          <a:srcRect/>
          <a:stretch/>
        </p:blipFill>
        <p:spPr>
          <a:xfrm>
            <a:off x="4572000" y="0"/>
            <a:ext cx="3542499" cy="2571751"/>
          </a:xfrm>
          <a:prstGeom prst="rect">
            <a:avLst/>
          </a:prstGeom>
          <a:noFill/>
          <a:ln>
            <a:noFill/>
          </a:ln>
        </p:spPr>
      </p:pic>
      <p:pic>
        <p:nvPicPr>
          <p:cNvPr id="371" name="Google Shape;371;p31"/>
          <p:cNvPicPr preferRelativeResize="0"/>
          <p:nvPr/>
        </p:nvPicPr>
        <p:blipFill rotWithShape="1">
          <a:blip r:embed="rId4">
            <a:alphaModFix/>
          </a:blip>
          <a:srcRect/>
          <a:stretch/>
        </p:blipFill>
        <p:spPr>
          <a:xfrm>
            <a:off x="4572000" y="2571750"/>
            <a:ext cx="3542499" cy="2266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Select Value of K</a:t>
            </a:r>
            <a:endParaRPr sz="3200">
              <a:solidFill>
                <a:schemeClr val="dk1"/>
              </a:solidFill>
              <a:latin typeface="Calibri"/>
              <a:ea typeface="Calibri"/>
              <a:cs typeface="Calibri"/>
              <a:sym typeface="Calibri"/>
            </a:endParaRPr>
          </a:p>
        </p:txBody>
      </p:sp>
      <p:sp>
        <p:nvSpPr>
          <p:cNvPr id="377" name="Google Shape;377;p32"/>
          <p:cNvSpPr txBox="1">
            <a:spLocks noGrp="1"/>
          </p:cNvSpPr>
          <p:nvPr>
            <p:ph type="body" idx="1"/>
          </p:nvPr>
        </p:nvSpPr>
        <p:spPr>
          <a:xfrm>
            <a:off x="311700" y="1225550"/>
            <a:ext cx="8520600" cy="3416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Total Variable : 25</a:t>
            </a:r>
            <a:endParaRPr sz="1800">
              <a:solidFill>
                <a:schemeClr val="dk1"/>
              </a:solidFill>
              <a:latin typeface="Calibri"/>
              <a:ea typeface="Calibri"/>
              <a:cs typeface="Calibri"/>
              <a:sym typeface="Calibri"/>
            </a:endParaRPr>
          </a:p>
          <a:p>
            <a:pPr marL="285750" lvl="0" indent="-285750" algn="l" rtl="0">
              <a:spcBef>
                <a:spcPts val="16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Total Observations : 41754 </a:t>
            </a:r>
            <a:endParaRPr sz="1800">
              <a:solidFill>
                <a:schemeClr val="dk1"/>
              </a:solidFill>
              <a:latin typeface="Calibri"/>
              <a:ea typeface="Calibri"/>
              <a:cs typeface="Calibri"/>
              <a:sym typeface="Calibri"/>
            </a:endParaRPr>
          </a:p>
          <a:p>
            <a:pPr marL="285750" lvl="0" indent="-285750" algn="l" rtl="0">
              <a:spcBef>
                <a:spcPts val="16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Range For Optimal Value of K = 1 : sqrt(41754) </a:t>
            </a:r>
            <a:endParaRPr/>
          </a:p>
          <a:p>
            <a:pPr marL="285750" lvl="0" indent="-285750" algn="l" rtl="0">
              <a:spcBef>
                <a:spcPts val="16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100 was the max value selected as the sqrt(41754) was too high.</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p33"/>
          <p:cNvSpPr txBox="1">
            <a:spLocks noGrp="1"/>
          </p:cNvSpPr>
          <p:nvPr>
            <p:ph type="title" idx="4294967295"/>
          </p:nvPr>
        </p:nvSpPr>
        <p:spPr>
          <a:xfrm>
            <a:off x="239375" y="258763"/>
            <a:ext cx="8280738" cy="5730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200"/>
              <a:buFont typeface="Calibri"/>
              <a:buNone/>
            </a:pPr>
            <a:r>
              <a:rPr lang="en" sz="3200">
                <a:solidFill>
                  <a:schemeClr val="dk1"/>
                </a:solidFill>
                <a:latin typeface="Calibri"/>
                <a:ea typeface="Calibri"/>
                <a:cs typeface="Calibri"/>
                <a:sym typeface="Calibri"/>
              </a:rPr>
              <a:t>KNN Results</a:t>
            </a:r>
            <a:endParaRPr sz="3200">
              <a:solidFill>
                <a:schemeClr val="dk1"/>
              </a:solidFill>
              <a:latin typeface="Calibri"/>
              <a:ea typeface="Calibri"/>
              <a:cs typeface="Calibri"/>
              <a:sym typeface="Calibri"/>
            </a:endParaRPr>
          </a:p>
        </p:txBody>
      </p:sp>
      <p:sp>
        <p:nvSpPr>
          <p:cNvPr id="383" name="Google Shape;383;p33"/>
          <p:cNvSpPr txBox="1"/>
          <p:nvPr/>
        </p:nvSpPr>
        <p:spPr>
          <a:xfrm>
            <a:off x="396250" y="2409300"/>
            <a:ext cx="7152000"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graphicFrame>
        <p:nvGraphicFramePr>
          <p:cNvPr id="384" name="Google Shape;384;p33"/>
          <p:cNvGraphicFramePr/>
          <p:nvPr/>
        </p:nvGraphicFramePr>
        <p:xfrm>
          <a:off x="86825" y="1405350"/>
          <a:ext cx="3000000" cy="3000000"/>
        </p:xfrm>
        <a:graphic>
          <a:graphicData uri="http://schemas.openxmlformats.org/drawingml/2006/table">
            <a:tbl>
              <a:tblPr>
                <a:noFill/>
                <a:tableStyleId>{D1B3EBB6-5C3E-42FB-916A-4EFE5CE2B66D}</a:tableStyleId>
              </a:tblPr>
              <a:tblGrid>
                <a:gridCol w="1281475">
                  <a:extLst>
                    <a:ext uri="{9D8B030D-6E8A-4147-A177-3AD203B41FA5}">
                      <a16:colId xmlns:a16="http://schemas.microsoft.com/office/drawing/2014/main" val="20000"/>
                    </a:ext>
                  </a:extLst>
                </a:gridCol>
                <a:gridCol w="1281475">
                  <a:extLst>
                    <a:ext uri="{9D8B030D-6E8A-4147-A177-3AD203B41FA5}">
                      <a16:colId xmlns:a16="http://schemas.microsoft.com/office/drawing/2014/main" val="20001"/>
                    </a:ext>
                  </a:extLst>
                </a:gridCol>
                <a:gridCol w="1281475">
                  <a:extLst>
                    <a:ext uri="{9D8B030D-6E8A-4147-A177-3AD203B41FA5}">
                      <a16:colId xmlns:a16="http://schemas.microsoft.com/office/drawing/2014/main" val="20002"/>
                    </a:ext>
                  </a:extLst>
                </a:gridCol>
                <a:gridCol w="1281475">
                  <a:extLst>
                    <a:ext uri="{9D8B030D-6E8A-4147-A177-3AD203B41FA5}">
                      <a16:colId xmlns:a16="http://schemas.microsoft.com/office/drawing/2014/main" val="20003"/>
                    </a:ext>
                  </a:extLst>
                </a:gridCol>
                <a:gridCol w="1281475">
                  <a:extLst>
                    <a:ext uri="{9D8B030D-6E8A-4147-A177-3AD203B41FA5}">
                      <a16:colId xmlns:a16="http://schemas.microsoft.com/office/drawing/2014/main" val="20004"/>
                    </a:ext>
                  </a:extLst>
                </a:gridCol>
                <a:gridCol w="1281475">
                  <a:extLst>
                    <a:ext uri="{9D8B030D-6E8A-4147-A177-3AD203B41FA5}">
                      <a16:colId xmlns:a16="http://schemas.microsoft.com/office/drawing/2014/main" val="20005"/>
                    </a:ext>
                  </a:extLst>
                </a:gridCol>
                <a:gridCol w="1281475">
                  <a:extLst>
                    <a:ext uri="{9D8B030D-6E8A-4147-A177-3AD203B41FA5}">
                      <a16:colId xmlns:a16="http://schemas.microsoft.com/office/drawing/2014/main" val="20006"/>
                    </a:ext>
                  </a:extLst>
                </a:gridCol>
              </a:tblGrid>
              <a:tr h="455550">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Method</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Cutoff</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Optimal K</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Error Rate</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Sensitivity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Specificity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Accuracy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4600">
                <a:tc>
                  <a:txBody>
                    <a:bodyPr/>
                    <a:lstStyle/>
                    <a:p>
                      <a:pPr marL="0" marR="0" lvl="0" indent="0" algn="ctr" rtl="0">
                        <a:spcBef>
                          <a:spcPts val="0"/>
                        </a:spcBef>
                        <a:spcAft>
                          <a:spcPts val="0"/>
                        </a:spcAft>
                        <a:buClr>
                          <a:schemeClr val="dk1"/>
                        </a:buClr>
                        <a:buSzPts val="1200"/>
                        <a:buFont typeface="Trebuchet MS"/>
                        <a:buNone/>
                      </a:pPr>
                      <a:r>
                        <a:rPr lang="en" sz="1200" u="none" strike="noStrike" cap="none"/>
                        <a:t>KNN</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0.6</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5</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0.22847</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0.77551</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0.76755</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0.77153</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4600">
                <a:tc>
                  <a:txBody>
                    <a:bodyPr/>
                    <a:lstStyle/>
                    <a:p>
                      <a:pPr marL="0" marR="0" lvl="0" indent="0" algn="ctr" rtl="0">
                        <a:spcBef>
                          <a:spcPts val="0"/>
                        </a:spcBef>
                        <a:spcAft>
                          <a:spcPts val="0"/>
                        </a:spcAft>
                        <a:buClr>
                          <a:schemeClr val="dk1"/>
                        </a:buClr>
                        <a:buSzPts val="1200"/>
                        <a:buFont typeface="Trebuchet MS"/>
                        <a:buNone/>
                      </a:pPr>
                      <a:r>
                        <a:rPr lang="en" sz="1200" u="none" strike="noStrike" cap="none"/>
                        <a:t>KNN</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3 </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0.23374</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0.76339</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0.76914</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0.76626</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4600">
                <a:tc>
                  <a:txBody>
                    <a:bodyPr/>
                    <a:lstStyle/>
                    <a:p>
                      <a:pPr marL="0" marR="0" lvl="0" indent="0" algn="ctr" rtl="0">
                        <a:spcBef>
                          <a:spcPts val="0"/>
                        </a:spcBef>
                        <a:spcAft>
                          <a:spcPts val="0"/>
                        </a:spcAft>
                        <a:buClr>
                          <a:schemeClr val="dk1"/>
                        </a:buClr>
                        <a:buSzPts val="1200"/>
                        <a:buFont typeface="Trebuchet MS"/>
                        <a:buNone/>
                      </a:pPr>
                      <a:r>
                        <a:rPr lang="en" sz="1200" u="none" strike="noStrike" cap="none"/>
                        <a:t>KNN</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0.8</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 95</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0.21298</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0.83769</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0.73621</a:t>
                      </a:r>
                      <a:endParaRPr sz="12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rgbClr val="FF0000"/>
                        </a:buClr>
                        <a:buSzPts val="1200"/>
                        <a:buFont typeface="Trebuchet MS"/>
                        <a:buNone/>
                      </a:pPr>
                      <a:r>
                        <a:rPr lang="en" sz="1200" u="none" strike="noStrike" cap="none">
                          <a:solidFill>
                            <a:srgbClr val="FF0000"/>
                          </a:solidFill>
                        </a:rPr>
                        <a:t>0.78702</a:t>
                      </a:r>
                      <a:endParaRPr sz="1200" u="none" strike="noStrike" cap="none">
                        <a:solidFill>
                          <a:srgbClr val="FF0000"/>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85" name="Google Shape;385;p33"/>
          <p:cNvSpPr txBox="1"/>
          <p:nvPr/>
        </p:nvSpPr>
        <p:spPr>
          <a:xfrm>
            <a:off x="239375" y="3612325"/>
            <a:ext cx="8414100" cy="1014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4"/>
          <p:cNvSpPr txBox="1">
            <a:spLocks noGrp="1"/>
          </p:cNvSpPr>
          <p:nvPr>
            <p:ph type="title"/>
          </p:nvPr>
        </p:nvSpPr>
        <p:spPr>
          <a:xfrm>
            <a:off x="311700" y="28002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CART</a:t>
            </a:r>
            <a:endParaRPr sz="3200">
              <a:solidFill>
                <a:schemeClr val="dk1"/>
              </a:solidFill>
              <a:latin typeface="Calibri"/>
              <a:ea typeface="Calibri"/>
              <a:cs typeface="Calibri"/>
              <a:sym typeface="Calibri"/>
            </a:endParaRPr>
          </a:p>
        </p:txBody>
      </p:sp>
      <p:sp>
        <p:nvSpPr>
          <p:cNvPr id="391" name="Google Shape;391;p34"/>
          <p:cNvSpPr txBox="1">
            <a:spLocks noGrp="1"/>
          </p:cNvSpPr>
          <p:nvPr>
            <p:ph type="body" idx="1"/>
          </p:nvPr>
        </p:nvSpPr>
        <p:spPr>
          <a:xfrm>
            <a:off x="311700" y="2050150"/>
            <a:ext cx="8520600" cy="23277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800"/>
              <a:buFont typeface="Arial"/>
              <a:buChar char="•"/>
            </a:pPr>
            <a:r>
              <a:rPr lang="en" sz="2000" b="1">
                <a:solidFill>
                  <a:schemeClr val="dk1"/>
                </a:solidFill>
                <a:latin typeface="Calibri"/>
                <a:ea typeface="Calibri"/>
                <a:cs typeface="Calibri"/>
                <a:sym typeface="Calibri"/>
              </a:rPr>
              <a:t>Parameters selected</a:t>
            </a:r>
            <a:r>
              <a:rPr lang="e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marL="457200" lvl="0" indent="-355600" algn="l" rtl="0">
              <a:spcBef>
                <a:spcPts val="1600"/>
              </a:spcBef>
              <a:spcAft>
                <a:spcPts val="0"/>
              </a:spcAft>
              <a:buClr>
                <a:schemeClr val="dk1"/>
              </a:buClr>
              <a:buSzPts val="2000"/>
              <a:buFont typeface="Arial"/>
              <a:buChar char="•"/>
            </a:pPr>
            <a:r>
              <a:rPr lang="en" sz="1800">
                <a:solidFill>
                  <a:schemeClr val="dk1"/>
                </a:solidFill>
                <a:latin typeface="Calibri"/>
                <a:ea typeface="Calibri"/>
                <a:cs typeface="Calibri"/>
                <a:sym typeface="Calibri"/>
              </a:rPr>
              <a:t>minsplit : Minimum number of Splits</a:t>
            </a:r>
            <a:endParaRPr sz="18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Arial"/>
              <a:buChar char="•"/>
            </a:pPr>
            <a:r>
              <a:rPr lang="en" sz="1800">
                <a:solidFill>
                  <a:schemeClr val="dk1"/>
                </a:solidFill>
                <a:latin typeface="Calibri"/>
                <a:ea typeface="Calibri"/>
                <a:cs typeface="Calibri"/>
                <a:sym typeface="Calibri"/>
              </a:rPr>
              <a:t>xval: No of Cross Validations</a:t>
            </a:r>
            <a:endParaRPr sz="18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Arial"/>
              <a:buChar char="•"/>
            </a:pPr>
            <a:r>
              <a:rPr lang="en" sz="1800">
                <a:solidFill>
                  <a:schemeClr val="dk1"/>
                </a:solidFill>
                <a:latin typeface="Calibri"/>
                <a:ea typeface="Calibri"/>
                <a:cs typeface="Calibri"/>
                <a:sym typeface="Calibri"/>
              </a:rPr>
              <a:t>cp: Complexity Parameter </a:t>
            </a:r>
            <a:endParaRPr sz="1800">
              <a:solidFill>
                <a:schemeClr val="dk1"/>
              </a:solidFill>
              <a:latin typeface="Calibri"/>
              <a:ea typeface="Calibri"/>
              <a:cs typeface="Calibri"/>
              <a:sym typeface="Calibri"/>
            </a:endParaRPr>
          </a:p>
          <a:p>
            <a:pPr marL="285750" lvl="0" indent="-171450" algn="l" rtl="0">
              <a:spcBef>
                <a:spcPts val="1600"/>
              </a:spcBef>
              <a:spcAft>
                <a:spcPts val="1600"/>
              </a:spcAft>
              <a:buSzPts val="1800"/>
              <a:buFont typeface="Arial"/>
              <a:buNone/>
            </a:pPr>
            <a:endParaRPr sz="1800">
              <a:latin typeface="Calibri"/>
              <a:ea typeface="Calibri"/>
              <a:cs typeface="Calibri"/>
              <a:sym typeface="Calibri"/>
            </a:endParaRPr>
          </a:p>
        </p:txBody>
      </p:sp>
      <p:pic>
        <p:nvPicPr>
          <p:cNvPr id="392" name="Google Shape;392;p34"/>
          <p:cNvPicPr preferRelativeResize="0"/>
          <p:nvPr/>
        </p:nvPicPr>
        <p:blipFill rotWithShape="1">
          <a:blip r:embed="rId3">
            <a:alphaModFix/>
          </a:blip>
          <a:srcRect/>
          <a:stretch/>
        </p:blipFill>
        <p:spPr>
          <a:xfrm>
            <a:off x="311700" y="1181609"/>
            <a:ext cx="7730486" cy="269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311700" y="266270"/>
            <a:ext cx="20802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CART</a:t>
            </a:r>
            <a:endParaRPr sz="3200">
              <a:solidFill>
                <a:schemeClr val="dk1"/>
              </a:solidFill>
              <a:latin typeface="Calibri"/>
              <a:ea typeface="Calibri"/>
              <a:cs typeface="Calibri"/>
              <a:sym typeface="Calibri"/>
            </a:endParaRPr>
          </a:p>
        </p:txBody>
      </p:sp>
      <p:sp>
        <p:nvSpPr>
          <p:cNvPr id="398" name="Google Shape;398;p35"/>
          <p:cNvSpPr txBox="1">
            <a:spLocks noGrp="1"/>
          </p:cNvSpPr>
          <p:nvPr>
            <p:ph type="body" idx="1"/>
          </p:nvPr>
        </p:nvSpPr>
        <p:spPr>
          <a:xfrm>
            <a:off x="311700" y="1461167"/>
            <a:ext cx="2080200" cy="20694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endParaRPr sz="2000">
              <a:solidFill>
                <a:schemeClr val="dk1"/>
              </a:solidFill>
              <a:latin typeface="Calibri"/>
              <a:ea typeface="Calibri"/>
              <a:cs typeface="Calibri"/>
              <a:sym typeface="Calibri"/>
            </a:endParaRPr>
          </a:p>
          <a:p>
            <a:pPr marL="0" lvl="0" indent="0" algn="l" rtl="0">
              <a:spcBef>
                <a:spcPts val="1600"/>
              </a:spcBef>
              <a:spcAft>
                <a:spcPts val="0"/>
              </a:spcAft>
              <a:buSzPts val="1800"/>
              <a:buNone/>
            </a:pPr>
            <a:endParaRPr sz="2000">
              <a:solidFill>
                <a:schemeClr val="dk1"/>
              </a:solidFill>
              <a:latin typeface="Calibri"/>
              <a:ea typeface="Calibri"/>
              <a:cs typeface="Calibri"/>
              <a:sym typeface="Calibri"/>
            </a:endParaRPr>
          </a:p>
          <a:p>
            <a:pPr marL="0" lvl="0" indent="0" algn="l" rtl="0">
              <a:spcBef>
                <a:spcPts val="1600"/>
              </a:spcBef>
              <a:spcAft>
                <a:spcPts val="0"/>
              </a:spcAft>
              <a:buSzPts val="1800"/>
              <a:buNone/>
            </a:pPr>
            <a:r>
              <a:rPr lang="en" sz="2000">
                <a:solidFill>
                  <a:schemeClr val="dk1"/>
                </a:solidFill>
                <a:latin typeface="Calibri"/>
                <a:ea typeface="Calibri"/>
                <a:cs typeface="Calibri"/>
                <a:sym typeface="Calibri"/>
              </a:rPr>
              <a:t>Finding CP</a:t>
            </a:r>
            <a:endParaRPr sz="2000">
              <a:solidFill>
                <a:schemeClr val="dk1"/>
              </a:solidFill>
              <a:latin typeface="Calibri"/>
              <a:ea typeface="Calibri"/>
              <a:cs typeface="Calibri"/>
              <a:sym typeface="Calibri"/>
            </a:endParaRPr>
          </a:p>
          <a:p>
            <a:pPr marL="0" lvl="0" indent="0" algn="l" rtl="0">
              <a:spcBef>
                <a:spcPts val="1600"/>
              </a:spcBef>
              <a:spcAft>
                <a:spcPts val="1600"/>
              </a:spcAft>
              <a:buSzPts val="1800"/>
              <a:buNone/>
            </a:pPr>
            <a:endParaRPr sz="2000">
              <a:solidFill>
                <a:schemeClr val="dk1"/>
              </a:solidFill>
              <a:latin typeface="Calibri"/>
              <a:ea typeface="Calibri"/>
              <a:cs typeface="Calibri"/>
              <a:sym typeface="Calibri"/>
            </a:endParaRPr>
          </a:p>
        </p:txBody>
      </p:sp>
      <p:pic>
        <p:nvPicPr>
          <p:cNvPr id="399" name="Google Shape;399;p35"/>
          <p:cNvPicPr preferRelativeResize="0"/>
          <p:nvPr/>
        </p:nvPicPr>
        <p:blipFill rotWithShape="1">
          <a:blip r:embed="rId3">
            <a:alphaModFix/>
          </a:blip>
          <a:srcRect/>
          <a:stretch/>
        </p:blipFill>
        <p:spPr>
          <a:xfrm>
            <a:off x="2798201" y="422891"/>
            <a:ext cx="5688673" cy="41459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6"/>
          <p:cNvSpPr txBox="1">
            <a:spLocks noGrp="1"/>
          </p:cNvSpPr>
          <p:nvPr>
            <p:ph type="title"/>
          </p:nvPr>
        </p:nvSpPr>
        <p:spPr>
          <a:xfrm>
            <a:off x="311700" y="190643"/>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Finding CP</a:t>
            </a:r>
            <a:endParaRPr/>
          </a:p>
        </p:txBody>
      </p:sp>
      <p:pic>
        <p:nvPicPr>
          <p:cNvPr id="405" name="Google Shape;405;p36"/>
          <p:cNvPicPr preferRelativeResize="0"/>
          <p:nvPr/>
        </p:nvPicPr>
        <p:blipFill rotWithShape="1">
          <a:blip r:embed="rId3">
            <a:alphaModFix/>
          </a:blip>
          <a:srcRect/>
          <a:stretch/>
        </p:blipFill>
        <p:spPr>
          <a:xfrm>
            <a:off x="1059757" y="1143000"/>
            <a:ext cx="6191250" cy="2857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222322" y="221849"/>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CART- Min Error Tree</a:t>
            </a:r>
            <a:endParaRPr sz="3200">
              <a:solidFill>
                <a:schemeClr val="dk1"/>
              </a:solidFill>
              <a:latin typeface="Calibri"/>
              <a:ea typeface="Calibri"/>
              <a:cs typeface="Calibri"/>
              <a:sym typeface="Calibri"/>
            </a:endParaRPr>
          </a:p>
        </p:txBody>
      </p:sp>
      <p:sp>
        <p:nvSpPr>
          <p:cNvPr id="411" name="Google Shape;411;p37"/>
          <p:cNvSpPr txBox="1">
            <a:spLocks noGrp="1"/>
          </p:cNvSpPr>
          <p:nvPr>
            <p:ph type="body" idx="1"/>
          </p:nvPr>
        </p:nvSpPr>
        <p:spPr>
          <a:xfrm>
            <a:off x="311700" y="1214725"/>
            <a:ext cx="3028200" cy="31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endParaRPr>
              <a:solidFill>
                <a:schemeClr val="lt1"/>
              </a:solidFill>
            </a:endParaRPr>
          </a:p>
          <a:p>
            <a:pPr marL="0" lvl="0" indent="0" algn="l" rtl="0">
              <a:spcBef>
                <a:spcPts val="1600"/>
              </a:spcBef>
              <a:spcAft>
                <a:spcPts val="1600"/>
              </a:spcAft>
              <a:buSzPts val="1800"/>
              <a:buNone/>
            </a:pPr>
            <a:endParaRPr>
              <a:solidFill>
                <a:schemeClr val="lt1"/>
              </a:solidFill>
            </a:endParaRPr>
          </a:p>
        </p:txBody>
      </p:sp>
      <p:pic>
        <p:nvPicPr>
          <p:cNvPr id="412" name="Google Shape;412;p37"/>
          <p:cNvPicPr preferRelativeResize="0"/>
          <p:nvPr/>
        </p:nvPicPr>
        <p:blipFill rotWithShape="1">
          <a:blip r:embed="rId3">
            <a:alphaModFix/>
          </a:blip>
          <a:srcRect/>
          <a:stretch/>
        </p:blipFill>
        <p:spPr>
          <a:xfrm>
            <a:off x="3339899" y="1214725"/>
            <a:ext cx="5464376" cy="3172500"/>
          </a:xfrm>
          <a:prstGeom prst="rect">
            <a:avLst/>
          </a:prstGeom>
          <a:noFill/>
          <a:ln>
            <a:noFill/>
          </a:ln>
        </p:spPr>
      </p:pic>
      <p:sp>
        <p:nvSpPr>
          <p:cNvPr id="413" name="Google Shape;413;p37"/>
          <p:cNvSpPr txBox="1">
            <a:spLocks noGrp="1"/>
          </p:cNvSpPr>
          <p:nvPr>
            <p:ph type="body" idx="1"/>
          </p:nvPr>
        </p:nvSpPr>
        <p:spPr>
          <a:xfrm>
            <a:off x="311700" y="1042530"/>
            <a:ext cx="3028200" cy="3516900"/>
          </a:xfrm>
          <a:prstGeom prst="rect">
            <a:avLst/>
          </a:prstGeom>
          <a:noFill/>
          <a:ln>
            <a:noFill/>
          </a:ln>
        </p:spPr>
        <p:txBody>
          <a:bodyPr spcFirstLastPara="1" wrap="square" lIns="91425" tIns="91425" rIns="91425" bIns="91425" anchor="t" anchorCtr="0">
            <a:noAutofit/>
          </a:bodyPr>
          <a:lstStyle/>
          <a:p>
            <a:pPr marL="120650" lvl="0" indent="0" algn="l" rtl="0">
              <a:spcBef>
                <a:spcPts val="1600"/>
              </a:spcBef>
              <a:spcAft>
                <a:spcPts val="0"/>
              </a:spcAft>
              <a:buClr>
                <a:schemeClr val="dk1"/>
              </a:buClr>
              <a:buSzPts val="1700"/>
              <a:buNone/>
            </a:pPr>
            <a:r>
              <a:rPr lang="en" sz="2000">
                <a:solidFill>
                  <a:schemeClr val="dk1"/>
                </a:solidFill>
                <a:latin typeface="Calibri"/>
                <a:ea typeface="Calibri"/>
                <a:cs typeface="Calibri"/>
                <a:sym typeface="Calibri"/>
              </a:rPr>
              <a:t>Splits</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Outstanding_Debt</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Interest_Rate</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Credit_Mix</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Delay_from_due_date</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Payment Behaviour</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Month</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Num_credit_card</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Num_credit_inquiries</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Num_Bank_Accounts</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Occupation</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Annual Income.</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38"/>
          <p:cNvSpPr txBox="1">
            <a:spLocks noGrp="1"/>
          </p:cNvSpPr>
          <p:nvPr>
            <p:ph type="title"/>
          </p:nvPr>
        </p:nvSpPr>
        <p:spPr>
          <a:xfrm>
            <a:off x="254350" y="2302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CART -  Best Pruned Tree</a:t>
            </a:r>
            <a:endParaRPr sz="3200">
              <a:solidFill>
                <a:schemeClr val="dk1"/>
              </a:solidFill>
              <a:latin typeface="Calibri"/>
              <a:ea typeface="Calibri"/>
              <a:cs typeface="Calibri"/>
              <a:sym typeface="Calibri"/>
            </a:endParaRPr>
          </a:p>
        </p:txBody>
      </p:sp>
      <p:sp>
        <p:nvSpPr>
          <p:cNvPr id="419" name="Google Shape;419;p38"/>
          <p:cNvSpPr txBox="1">
            <a:spLocks noGrp="1"/>
          </p:cNvSpPr>
          <p:nvPr>
            <p:ph type="body" idx="1"/>
          </p:nvPr>
        </p:nvSpPr>
        <p:spPr>
          <a:xfrm>
            <a:off x="254350" y="1012755"/>
            <a:ext cx="3028200" cy="3516900"/>
          </a:xfrm>
          <a:prstGeom prst="rect">
            <a:avLst/>
          </a:prstGeom>
          <a:noFill/>
          <a:ln>
            <a:noFill/>
          </a:ln>
        </p:spPr>
        <p:txBody>
          <a:bodyPr spcFirstLastPara="1" wrap="square" lIns="91425" tIns="91425" rIns="91425" bIns="91425" anchor="t" anchorCtr="0">
            <a:noAutofit/>
          </a:bodyPr>
          <a:lstStyle/>
          <a:p>
            <a:pPr marL="120650" lvl="0" indent="0" algn="l" rtl="0">
              <a:spcBef>
                <a:spcPts val="1600"/>
              </a:spcBef>
              <a:spcAft>
                <a:spcPts val="0"/>
              </a:spcAft>
              <a:buClr>
                <a:schemeClr val="dk1"/>
              </a:buClr>
              <a:buSzPts val="1700"/>
              <a:buNone/>
            </a:pPr>
            <a:r>
              <a:rPr lang="en" sz="2000">
                <a:solidFill>
                  <a:schemeClr val="dk1"/>
                </a:solidFill>
                <a:latin typeface="Calibri"/>
                <a:ea typeface="Calibri"/>
                <a:cs typeface="Calibri"/>
                <a:sym typeface="Calibri"/>
              </a:rPr>
              <a:t>Splits</a:t>
            </a:r>
            <a:endParaRPr/>
          </a:p>
          <a:p>
            <a:pPr marL="457200" lvl="0" indent="-336550" algn="l" rtl="0">
              <a:spcBef>
                <a:spcPts val="160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Outstanding_Debt</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Interest_Rate</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Credit_Mix</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Delay_from_due_date</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Num_Bank_Accounts</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Occupation</a:t>
            </a:r>
            <a:endParaRPr sz="18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Arial"/>
              <a:buChar char="•"/>
            </a:pPr>
            <a:r>
              <a:rPr lang="en" sz="1800">
                <a:solidFill>
                  <a:schemeClr val="dk1"/>
                </a:solidFill>
                <a:latin typeface="Calibri"/>
                <a:ea typeface="Calibri"/>
                <a:cs typeface="Calibri"/>
                <a:sym typeface="Calibri"/>
              </a:rPr>
              <a:t>Annual Income</a:t>
            </a:r>
            <a:endParaRPr sz="1800">
              <a:solidFill>
                <a:schemeClr val="dk1"/>
              </a:solidFill>
              <a:latin typeface="Calibri"/>
              <a:ea typeface="Calibri"/>
              <a:cs typeface="Calibri"/>
              <a:sym typeface="Calibri"/>
            </a:endParaRPr>
          </a:p>
        </p:txBody>
      </p:sp>
      <p:pic>
        <p:nvPicPr>
          <p:cNvPr id="420" name="Google Shape;420;p38"/>
          <p:cNvPicPr preferRelativeResize="0"/>
          <p:nvPr/>
        </p:nvPicPr>
        <p:blipFill rotWithShape="1">
          <a:blip r:embed="rId3">
            <a:alphaModFix/>
          </a:blip>
          <a:srcRect/>
          <a:stretch/>
        </p:blipFill>
        <p:spPr>
          <a:xfrm>
            <a:off x="2916649" y="883517"/>
            <a:ext cx="6040602" cy="3775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9"/>
          <p:cNvSpPr txBox="1">
            <a:spLocks noGrp="1"/>
          </p:cNvSpPr>
          <p:nvPr>
            <p:ph type="title"/>
          </p:nvPr>
        </p:nvSpPr>
        <p:spPr>
          <a:xfrm>
            <a:off x="249823" y="217402"/>
            <a:ext cx="85206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CART</a:t>
            </a:r>
            <a:endParaRPr sz="3200">
              <a:solidFill>
                <a:schemeClr val="dk1"/>
              </a:solidFill>
              <a:latin typeface="Calibri"/>
              <a:ea typeface="Calibri"/>
              <a:cs typeface="Calibri"/>
              <a:sym typeface="Calibri"/>
            </a:endParaRPr>
          </a:p>
        </p:txBody>
      </p:sp>
      <p:sp>
        <p:nvSpPr>
          <p:cNvPr id="426" name="Google Shape;426;p39"/>
          <p:cNvSpPr txBox="1">
            <a:spLocks noGrp="1"/>
          </p:cNvSpPr>
          <p:nvPr>
            <p:ph type="body" idx="1"/>
          </p:nvPr>
        </p:nvSpPr>
        <p:spPr>
          <a:xfrm>
            <a:off x="311700" y="844226"/>
            <a:ext cx="8520600" cy="4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SzPts val="1800"/>
              <a:buNone/>
            </a:pPr>
            <a:r>
              <a:rPr lang="en" sz="2000">
                <a:solidFill>
                  <a:schemeClr val="dk1"/>
                </a:solidFill>
                <a:latin typeface="Calibri"/>
                <a:ea typeface="Calibri"/>
                <a:cs typeface="Calibri"/>
                <a:sym typeface="Calibri"/>
              </a:rPr>
              <a:t>Output:</a:t>
            </a:r>
            <a:endParaRPr sz="2000">
              <a:solidFill>
                <a:schemeClr val="dk1"/>
              </a:solidFill>
              <a:latin typeface="Calibri"/>
              <a:ea typeface="Calibri"/>
              <a:cs typeface="Calibri"/>
              <a:sym typeface="Calibri"/>
            </a:endParaRPr>
          </a:p>
        </p:txBody>
      </p:sp>
      <p:graphicFrame>
        <p:nvGraphicFramePr>
          <p:cNvPr id="427" name="Google Shape;427;p39"/>
          <p:cNvGraphicFramePr/>
          <p:nvPr/>
        </p:nvGraphicFramePr>
        <p:xfrm>
          <a:off x="249823" y="1342826"/>
          <a:ext cx="3000000" cy="3000000"/>
        </p:xfrm>
        <a:graphic>
          <a:graphicData uri="http://schemas.openxmlformats.org/drawingml/2006/table">
            <a:tbl>
              <a:tblPr>
                <a:noFill/>
                <a:tableStyleId>{D1B3EBB6-5C3E-42FB-916A-4EFE5CE2B66D}</a:tableStyleId>
              </a:tblPr>
              <a:tblGrid>
                <a:gridCol w="613500">
                  <a:extLst>
                    <a:ext uri="{9D8B030D-6E8A-4147-A177-3AD203B41FA5}">
                      <a16:colId xmlns:a16="http://schemas.microsoft.com/office/drawing/2014/main" val="20000"/>
                    </a:ext>
                  </a:extLst>
                </a:gridCol>
                <a:gridCol w="1647525">
                  <a:extLst>
                    <a:ext uri="{9D8B030D-6E8A-4147-A177-3AD203B41FA5}">
                      <a16:colId xmlns:a16="http://schemas.microsoft.com/office/drawing/2014/main" val="20001"/>
                    </a:ext>
                  </a:extLst>
                </a:gridCol>
                <a:gridCol w="990750">
                  <a:extLst>
                    <a:ext uri="{9D8B030D-6E8A-4147-A177-3AD203B41FA5}">
                      <a16:colId xmlns:a16="http://schemas.microsoft.com/office/drawing/2014/main" val="20002"/>
                    </a:ext>
                  </a:extLst>
                </a:gridCol>
                <a:gridCol w="1239675">
                  <a:extLst>
                    <a:ext uri="{9D8B030D-6E8A-4147-A177-3AD203B41FA5}">
                      <a16:colId xmlns:a16="http://schemas.microsoft.com/office/drawing/2014/main" val="20003"/>
                    </a:ext>
                  </a:extLst>
                </a:gridCol>
                <a:gridCol w="1382625">
                  <a:extLst>
                    <a:ext uri="{9D8B030D-6E8A-4147-A177-3AD203B41FA5}">
                      <a16:colId xmlns:a16="http://schemas.microsoft.com/office/drawing/2014/main" val="20004"/>
                    </a:ext>
                  </a:extLst>
                </a:gridCol>
                <a:gridCol w="1435850">
                  <a:extLst>
                    <a:ext uri="{9D8B030D-6E8A-4147-A177-3AD203B41FA5}">
                      <a16:colId xmlns:a16="http://schemas.microsoft.com/office/drawing/2014/main" val="20005"/>
                    </a:ext>
                  </a:extLst>
                </a:gridCol>
                <a:gridCol w="1078300">
                  <a:extLst>
                    <a:ext uri="{9D8B030D-6E8A-4147-A177-3AD203B41FA5}">
                      <a16:colId xmlns:a16="http://schemas.microsoft.com/office/drawing/2014/main" val="20006"/>
                    </a:ext>
                  </a:extLst>
                </a:gridCol>
              </a:tblGrid>
              <a:tr h="404125">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 Sr.</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Method</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Cutoff</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ErrorRate</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Sensitivity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Specificity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Clr>
                          <a:schemeClr val="lt1"/>
                        </a:buClr>
                        <a:buSzPts val="1200"/>
                        <a:buFont typeface="Trebuchet MS"/>
                        <a:buNone/>
                      </a:pPr>
                      <a:r>
                        <a:rPr lang="en" sz="1200" b="1" u="none" strike="noStrike" cap="none">
                          <a:solidFill>
                            <a:schemeClr val="lt1"/>
                          </a:solidFill>
                        </a:rPr>
                        <a:t>Accuracy</a:t>
                      </a:r>
                      <a:endParaRPr sz="1200" b="1"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1</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CART-ME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0.6</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0.19433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0.80783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0.80351</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0.80567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2</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CART-ME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0.22656</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0.68983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0.85661</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0.77344</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CART-ME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0.33047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0.37864</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0.95891</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0.66953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4</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CART-BP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0.6</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0.19683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0.80989</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0.79648</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FF0000"/>
                        </a:buClr>
                        <a:buSzPts val="1200"/>
                        <a:buFont typeface="Trebuchet MS"/>
                        <a:buNone/>
                      </a:pPr>
                      <a:r>
                        <a:rPr lang="en" sz="1200" u="none" strike="noStrike" cap="none">
                          <a:solidFill>
                            <a:srgbClr val="FF0000"/>
                          </a:solidFill>
                        </a:rPr>
                        <a:t>0.80317</a:t>
                      </a:r>
                      <a:endParaRPr sz="1200" u="none" strike="noStrike" cap="none">
                        <a:solidFill>
                          <a:srgbClr val="FF0000"/>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5</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CART-BP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0.19847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0.80132</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0.80173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0.80153</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5275">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6</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Trebuchet MS"/>
                        <a:buNone/>
                      </a:pPr>
                      <a:r>
                        <a:rPr lang="en" sz="1200" u="none" strike="noStrike" cap="none"/>
                        <a:t>CART-BP Tree</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0.8</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0.30238</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0.49012</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0.90404</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Trebuchet MS"/>
                        <a:buNone/>
                      </a:pPr>
                      <a:r>
                        <a:rPr lang="en" sz="1200" u="none" strike="noStrike" cap="none"/>
                        <a:t>0.69762</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40"/>
          <p:cNvSpPr txBox="1">
            <a:spLocks noGrp="1"/>
          </p:cNvSpPr>
          <p:nvPr>
            <p:ph type="title"/>
          </p:nvPr>
        </p:nvSpPr>
        <p:spPr>
          <a:xfrm>
            <a:off x="311700" y="1876226"/>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Calibri"/>
              <a:buNone/>
            </a:pPr>
            <a:endParaRPr/>
          </a:p>
        </p:txBody>
      </p:sp>
      <p:sp>
        <p:nvSpPr>
          <p:cNvPr id="433" name="Google Shape;433;p40"/>
          <p:cNvSpPr txBox="1"/>
          <p:nvPr/>
        </p:nvSpPr>
        <p:spPr>
          <a:xfrm>
            <a:off x="311700" y="163142"/>
            <a:ext cx="8520600" cy="736814"/>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800"/>
              <a:buFont typeface="Calibri"/>
              <a:buNone/>
            </a:pPr>
            <a:r>
              <a:rPr lang="en" sz="3200">
                <a:solidFill>
                  <a:schemeClr val="dk1"/>
                </a:solidFill>
                <a:latin typeface="Calibri"/>
                <a:ea typeface="Calibri"/>
                <a:cs typeface="Calibri"/>
                <a:sym typeface="Calibri"/>
              </a:rPr>
              <a:t>Results</a:t>
            </a:r>
            <a:endParaRPr/>
          </a:p>
        </p:txBody>
      </p:sp>
      <p:sp>
        <p:nvSpPr>
          <p:cNvPr id="434" name="Google Shape;434;p40"/>
          <p:cNvSpPr txBox="1"/>
          <p:nvPr/>
        </p:nvSpPr>
        <p:spPr>
          <a:xfrm>
            <a:off x="421175" y="4189925"/>
            <a:ext cx="8248500" cy="1219500"/>
          </a:xfrm>
          <a:prstGeom prst="rect">
            <a:avLst/>
          </a:prstGeom>
          <a:noFill/>
          <a:ln>
            <a:noFill/>
          </a:ln>
        </p:spPr>
        <p:txBody>
          <a:bodyPr spcFirstLastPara="1" wrap="square" lIns="91425" tIns="91425" rIns="91425" bIns="91425" anchor="t" anchorCtr="0">
            <a:noAutofit/>
          </a:bodyPr>
          <a:lstStyle/>
          <a:p>
            <a:pPr marL="361950" lvl="0" indent="-285750" algn="l" rtl="0">
              <a:spcBef>
                <a:spcPts val="1600"/>
              </a:spcBef>
              <a:spcAft>
                <a:spcPts val="0"/>
              </a:spcAft>
              <a:buClr>
                <a:schemeClr val="dk1"/>
              </a:buClr>
              <a:buSzPts val="2400"/>
              <a:buFont typeface="Arial"/>
              <a:buChar char="•"/>
            </a:pPr>
            <a:r>
              <a:rPr lang="en" sz="1800">
                <a:solidFill>
                  <a:srgbClr val="000000"/>
                </a:solidFill>
                <a:latin typeface="Calibri"/>
                <a:ea typeface="Calibri"/>
                <a:cs typeface="Calibri"/>
                <a:sym typeface="Calibri"/>
              </a:rPr>
              <a:t>Upon Comparing all 3 models, we find that the CART has the Highest Accuracy of 80.31%.</a:t>
            </a:r>
            <a:endParaRPr/>
          </a:p>
        </p:txBody>
      </p:sp>
      <p:pic>
        <p:nvPicPr>
          <p:cNvPr id="435" name="Google Shape;435;p40"/>
          <p:cNvPicPr preferRelativeResize="0"/>
          <p:nvPr/>
        </p:nvPicPr>
        <p:blipFill>
          <a:blip r:embed="rId3">
            <a:alphaModFix/>
          </a:blip>
          <a:stretch>
            <a:fillRect/>
          </a:stretch>
        </p:blipFill>
        <p:spPr>
          <a:xfrm>
            <a:off x="421175" y="937975"/>
            <a:ext cx="8248500" cy="3213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5"/>
          <p:cNvSpPr txBox="1">
            <a:spLocks noGrp="1"/>
          </p:cNvSpPr>
          <p:nvPr>
            <p:ph type="ctrTitle" idx="4294967295"/>
          </p:nvPr>
        </p:nvSpPr>
        <p:spPr>
          <a:xfrm>
            <a:off x="199380" y="119063"/>
            <a:ext cx="7513638" cy="59936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200"/>
              <a:buFont typeface="Calibri"/>
              <a:buNone/>
            </a:pPr>
            <a:r>
              <a:rPr lang="en" sz="3200" i="0" u="none" strike="noStrike" cap="none">
                <a:solidFill>
                  <a:schemeClr val="dk1"/>
                </a:solidFill>
                <a:latin typeface="Calibri"/>
                <a:ea typeface="Calibri"/>
                <a:cs typeface="Calibri"/>
                <a:sym typeface="Calibri"/>
              </a:rPr>
              <a:t>Business Scenario</a:t>
            </a:r>
            <a:endParaRPr sz="3200" i="0" u="none" strike="noStrike" cap="none">
              <a:solidFill>
                <a:schemeClr val="dk1"/>
              </a:solidFill>
              <a:latin typeface="Calibri"/>
              <a:ea typeface="Calibri"/>
              <a:cs typeface="Calibri"/>
              <a:sym typeface="Calibri"/>
            </a:endParaRPr>
          </a:p>
        </p:txBody>
      </p:sp>
      <p:sp>
        <p:nvSpPr>
          <p:cNvPr id="188" name="Google Shape;188;p5"/>
          <p:cNvSpPr txBox="1"/>
          <p:nvPr/>
        </p:nvSpPr>
        <p:spPr>
          <a:xfrm>
            <a:off x="199380" y="718425"/>
            <a:ext cx="8121650" cy="378301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40"/>
              <a:buFont typeface="Noto Sans Symbols"/>
              <a:buNone/>
            </a:pPr>
            <a:r>
              <a:rPr lang="en" sz="1800" b="0" i="0" u="none" strike="noStrike" cap="none">
                <a:solidFill>
                  <a:schemeClr val="dk1"/>
                </a:solidFill>
                <a:latin typeface="Calibri"/>
                <a:ea typeface="Calibri"/>
                <a:cs typeface="Calibri"/>
                <a:sym typeface="Calibri"/>
              </a:rPr>
              <a:t>Applied Industries - </a:t>
            </a:r>
            <a:endParaRPr/>
          </a:p>
          <a:p>
            <a:pPr marL="0" marR="0" lvl="0" indent="0" algn="l" rtl="0">
              <a:spcBef>
                <a:spcPts val="0"/>
              </a:spcBef>
              <a:spcAft>
                <a:spcPts val="0"/>
              </a:spcAft>
              <a:buClr>
                <a:srgbClr val="3F3F3F"/>
              </a:buClr>
              <a:buSzPts val="1440"/>
              <a:buFont typeface="Noto Sans Symbols"/>
              <a:buNone/>
            </a:pPr>
            <a:endParaRPr sz="1800" b="0" i="0" u="none" strike="noStrike" cap="none">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Banking and Lending Institutions:</a:t>
            </a:r>
            <a:endParaRPr/>
          </a:p>
          <a:p>
            <a:pPr marL="757238" marR="0" lvl="1" indent="-342900" algn="l" rtl="0">
              <a:spcBef>
                <a:spcPts val="0"/>
              </a:spcBef>
              <a:spcAft>
                <a:spcPts val="0"/>
              </a:spcAft>
              <a:buClr>
                <a:schemeClr val="dk1"/>
              </a:buClr>
              <a:buSzPts val="1800"/>
              <a:buFont typeface="Arial"/>
              <a:buChar char="•"/>
            </a:pPr>
            <a:r>
              <a:rPr lang="en" sz="1800" b="0" i="1" u="none" strike="noStrike" cap="none">
                <a:solidFill>
                  <a:schemeClr val="dk1"/>
                </a:solidFill>
                <a:latin typeface="Calibri"/>
                <a:ea typeface="Calibri"/>
                <a:cs typeface="Calibri"/>
                <a:sym typeface="Calibri"/>
              </a:rPr>
              <a:t>Relevance:</a:t>
            </a:r>
            <a:r>
              <a:rPr lang="en" sz="1800" b="0" i="0" u="none" strike="noStrike" cap="none">
                <a:solidFill>
                  <a:schemeClr val="dk1"/>
                </a:solidFill>
                <a:latin typeface="Calibri"/>
                <a:ea typeface="Calibri"/>
                <a:cs typeface="Calibri"/>
                <a:sym typeface="Calibri"/>
              </a:rPr>
              <a:t> Assess credit risk for loan approvals.</a:t>
            </a:r>
            <a:endParaRPr/>
          </a:p>
          <a:p>
            <a:pPr marL="457200" marR="0" lvl="0" indent="-342900" algn="l" rtl="0">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Credit Unions:</a:t>
            </a:r>
            <a:endParaRPr/>
          </a:p>
          <a:p>
            <a:pPr marL="757238" marR="0" lvl="1" indent="-342900" algn="l" rtl="0">
              <a:spcBef>
                <a:spcPts val="0"/>
              </a:spcBef>
              <a:spcAft>
                <a:spcPts val="0"/>
              </a:spcAft>
              <a:buClr>
                <a:schemeClr val="dk1"/>
              </a:buClr>
              <a:buSzPts val="1800"/>
              <a:buFont typeface="Arial"/>
              <a:buChar char="•"/>
            </a:pPr>
            <a:r>
              <a:rPr lang="en" sz="1800" b="0" i="1" u="none" strike="noStrike" cap="none">
                <a:solidFill>
                  <a:schemeClr val="dk1"/>
                </a:solidFill>
                <a:latin typeface="Calibri"/>
                <a:ea typeface="Calibri"/>
                <a:cs typeface="Calibri"/>
                <a:sym typeface="Calibri"/>
              </a:rPr>
              <a:t>Relevance:</a:t>
            </a:r>
            <a:r>
              <a:rPr lang="en" sz="1800" b="0" i="0" u="none" strike="noStrike" cap="none">
                <a:solidFill>
                  <a:schemeClr val="dk1"/>
                </a:solidFill>
                <a:latin typeface="Calibri"/>
                <a:ea typeface="Calibri"/>
                <a:cs typeface="Calibri"/>
                <a:sym typeface="Calibri"/>
              </a:rPr>
              <a:t> Determine loan eligibility and terms.</a:t>
            </a:r>
            <a:endParaRPr/>
          </a:p>
          <a:p>
            <a:pPr marL="457200" marR="0" lvl="0" indent="-342900" algn="l" rtl="0">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Mortgage Industry:</a:t>
            </a:r>
            <a:endParaRPr/>
          </a:p>
          <a:p>
            <a:pPr marL="757238" marR="0" lvl="1" indent="-342900" algn="l" rtl="0">
              <a:spcBef>
                <a:spcPts val="0"/>
              </a:spcBef>
              <a:spcAft>
                <a:spcPts val="0"/>
              </a:spcAft>
              <a:buClr>
                <a:schemeClr val="dk1"/>
              </a:buClr>
              <a:buSzPts val="1800"/>
              <a:buFont typeface="Arial"/>
              <a:buChar char="•"/>
            </a:pPr>
            <a:r>
              <a:rPr lang="en" sz="1800" b="0" i="1" u="none" strike="noStrike" cap="none">
                <a:solidFill>
                  <a:schemeClr val="dk1"/>
                </a:solidFill>
                <a:latin typeface="Calibri"/>
                <a:ea typeface="Calibri"/>
                <a:cs typeface="Calibri"/>
                <a:sym typeface="Calibri"/>
              </a:rPr>
              <a:t>Relevance:</a:t>
            </a:r>
            <a:r>
              <a:rPr lang="en" sz="1800" b="0" i="0" u="none" strike="noStrike" cap="none">
                <a:solidFill>
                  <a:schemeClr val="dk1"/>
                </a:solidFill>
                <a:latin typeface="Calibri"/>
                <a:ea typeface="Calibri"/>
                <a:cs typeface="Calibri"/>
                <a:sym typeface="Calibri"/>
              </a:rPr>
              <a:t> Influence mortgage approvals and interest rates.</a:t>
            </a:r>
            <a:endParaRPr/>
          </a:p>
          <a:p>
            <a:pPr marL="457200" marR="0" lvl="0" indent="-342900" algn="l" rtl="0">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Credit Card Companies:</a:t>
            </a:r>
            <a:endParaRPr/>
          </a:p>
          <a:p>
            <a:pPr marL="757238" marR="0" lvl="1" indent="-342900" algn="l" rtl="0">
              <a:spcBef>
                <a:spcPts val="0"/>
              </a:spcBef>
              <a:spcAft>
                <a:spcPts val="0"/>
              </a:spcAft>
              <a:buClr>
                <a:schemeClr val="dk1"/>
              </a:buClr>
              <a:buSzPts val="1800"/>
              <a:buFont typeface="Arial"/>
              <a:buChar char="•"/>
            </a:pPr>
            <a:r>
              <a:rPr lang="en" sz="1800" b="0" i="1" u="none" strike="noStrike" cap="none">
                <a:solidFill>
                  <a:schemeClr val="dk1"/>
                </a:solidFill>
                <a:latin typeface="Calibri"/>
                <a:ea typeface="Calibri"/>
                <a:cs typeface="Calibri"/>
                <a:sym typeface="Calibri"/>
              </a:rPr>
              <a:t>Relevance:</a:t>
            </a:r>
            <a:r>
              <a:rPr lang="en" sz="1800" b="0" i="0" u="none" strike="noStrike" cap="none">
                <a:solidFill>
                  <a:schemeClr val="dk1"/>
                </a:solidFill>
                <a:latin typeface="Calibri"/>
                <a:ea typeface="Calibri"/>
                <a:cs typeface="Calibri"/>
                <a:sym typeface="Calibri"/>
              </a:rPr>
              <a:t> Guide credit card approvals and limits.</a:t>
            </a:r>
            <a:endParaRPr/>
          </a:p>
          <a:p>
            <a:pPr marL="742950" marR="0" lvl="0" indent="-194309" algn="l" rtl="0">
              <a:spcBef>
                <a:spcPts val="1600"/>
              </a:spcBef>
              <a:spcAft>
                <a:spcPts val="1600"/>
              </a:spcAft>
              <a:buClr>
                <a:srgbClr val="3F3F3F"/>
              </a:buClr>
              <a:buSzPts val="144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1"/>
              </a:buClr>
              <a:buSzPts val="2800"/>
              <a:buFont typeface="Trebuchet MS"/>
              <a:buNone/>
            </a:pPr>
            <a:r>
              <a:rPr lang="en" sz="3200">
                <a:solidFill>
                  <a:schemeClr val="dk1"/>
                </a:solidFill>
                <a:latin typeface="Calibri"/>
                <a:ea typeface="Calibri"/>
                <a:cs typeface="Calibri"/>
                <a:sym typeface="Calibri"/>
              </a:rPr>
              <a:t>Observations</a:t>
            </a:r>
            <a:endParaRPr sz="3200">
              <a:solidFill>
                <a:schemeClr val="dk1"/>
              </a:solidFill>
              <a:latin typeface="Calibri"/>
              <a:ea typeface="Calibri"/>
              <a:cs typeface="Calibri"/>
              <a:sym typeface="Calibri"/>
            </a:endParaRPr>
          </a:p>
        </p:txBody>
      </p:sp>
      <p:sp>
        <p:nvSpPr>
          <p:cNvPr id="441" name="Google Shape;441;p41"/>
          <p:cNvSpPr txBox="1">
            <a:spLocks noGrp="1"/>
          </p:cNvSpPr>
          <p:nvPr>
            <p:ph type="body" idx="1"/>
          </p:nvPr>
        </p:nvSpPr>
        <p:spPr>
          <a:xfrm>
            <a:off x="311700" y="1152475"/>
            <a:ext cx="8520600" cy="1569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KNN tends to have higher sensitivity</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Varying performances across cut offs</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Accuracy is influenced by balance between sensitivity and specificity</a:t>
            </a:r>
            <a:endParaRPr sz="1800">
              <a:latin typeface="Calibri"/>
              <a:ea typeface="Calibri"/>
              <a:cs typeface="Calibri"/>
              <a:sym typeface="Calibri"/>
            </a:endParaRPr>
          </a:p>
        </p:txBody>
      </p:sp>
      <p:sp>
        <p:nvSpPr>
          <p:cNvPr id="442" name="Google Shape;442;p41"/>
          <p:cNvSpPr txBox="1"/>
          <p:nvPr/>
        </p:nvSpPr>
        <p:spPr>
          <a:xfrm>
            <a:off x="449625" y="2722450"/>
            <a:ext cx="6062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3F3F3F"/>
                </a:solidFill>
                <a:latin typeface="Calibri"/>
                <a:ea typeface="Calibri"/>
                <a:cs typeface="Calibri"/>
                <a:sym typeface="Calibri"/>
              </a:rPr>
              <a:t>Considerations</a:t>
            </a:r>
            <a:endParaRPr sz="3200">
              <a:solidFill>
                <a:srgbClr val="3F3F3F"/>
              </a:solidFill>
              <a:latin typeface="Calibri"/>
              <a:ea typeface="Calibri"/>
              <a:cs typeface="Calibri"/>
              <a:sym typeface="Calibri"/>
            </a:endParaRPr>
          </a:p>
        </p:txBody>
      </p:sp>
      <p:sp>
        <p:nvSpPr>
          <p:cNvPr id="443" name="Google Shape;443;p41"/>
          <p:cNvSpPr txBox="1"/>
          <p:nvPr/>
        </p:nvSpPr>
        <p:spPr>
          <a:xfrm>
            <a:off x="449625" y="3315350"/>
            <a:ext cx="8550300" cy="170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F3F3F"/>
              </a:buClr>
              <a:buSzPts val="1800"/>
              <a:buFont typeface="Calibri"/>
              <a:buChar char="●"/>
            </a:pPr>
            <a:r>
              <a:rPr lang="en" sz="1800">
                <a:solidFill>
                  <a:srgbClr val="3F3F3F"/>
                </a:solidFill>
                <a:latin typeface="Calibri"/>
                <a:ea typeface="Calibri"/>
                <a:cs typeface="Calibri"/>
                <a:sym typeface="Calibri"/>
              </a:rPr>
              <a:t>Choice of cutoff should align with business priorities</a:t>
            </a:r>
            <a:endParaRPr sz="1800">
              <a:solidFill>
                <a:srgbClr val="3F3F3F"/>
              </a:solidFill>
              <a:latin typeface="Calibri"/>
              <a:ea typeface="Calibri"/>
              <a:cs typeface="Calibri"/>
              <a:sym typeface="Calibri"/>
            </a:endParaRPr>
          </a:p>
          <a:p>
            <a:pPr marL="457200" lvl="0" indent="-342900" algn="l" rtl="0">
              <a:lnSpc>
                <a:spcPct val="150000"/>
              </a:lnSpc>
              <a:spcBef>
                <a:spcPts val="0"/>
              </a:spcBef>
              <a:spcAft>
                <a:spcPts val="0"/>
              </a:spcAft>
              <a:buClr>
                <a:srgbClr val="3F3F3F"/>
              </a:buClr>
              <a:buSzPts val="1800"/>
              <a:buFont typeface="Calibri"/>
              <a:buChar char="●"/>
            </a:pPr>
            <a:r>
              <a:rPr lang="en" sz="1800">
                <a:solidFill>
                  <a:srgbClr val="3F3F3F"/>
                </a:solidFill>
                <a:latin typeface="Calibri"/>
                <a:ea typeface="Calibri"/>
                <a:cs typeface="Calibri"/>
                <a:sym typeface="Calibri"/>
              </a:rPr>
              <a:t>Further analysis </a:t>
            </a:r>
            <a:endParaRPr sz="1800">
              <a:solidFill>
                <a:srgbClr val="3F3F3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2"/>
          <p:cNvSpPr txBox="1">
            <a:spLocks noGrp="1"/>
          </p:cNvSpPr>
          <p:nvPr>
            <p:ph type="title"/>
          </p:nvPr>
        </p:nvSpPr>
        <p:spPr>
          <a:xfrm>
            <a:off x="265500" y="83700"/>
            <a:ext cx="3414000" cy="71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4200"/>
              <a:buFont typeface="Calibri"/>
              <a:buNone/>
            </a:pPr>
            <a:r>
              <a:rPr lang="en" sz="3200">
                <a:solidFill>
                  <a:schemeClr val="dk1"/>
                </a:solidFill>
                <a:latin typeface="Calibri"/>
                <a:ea typeface="Calibri"/>
                <a:cs typeface="Calibri"/>
                <a:sym typeface="Calibri"/>
              </a:rPr>
              <a:t>Discussion</a:t>
            </a:r>
            <a:endParaRPr sz="3200">
              <a:solidFill>
                <a:schemeClr val="dk1"/>
              </a:solidFill>
              <a:latin typeface="Calibri"/>
              <a:ea typeface="Calibri"/>
              <a:cs typeface="Calibri"/>
              <a:sym typeface="Calibri"/>
            </a:endParaRPr>
          </a:p>
        </p:txBody>
      </p:sp>
      <p:sp>
        <p:nvSpPr>
          <p:cNvPr id="449" name="Google Shape;449;p42"/>
          <p:cNvSpPr txBox="1">
            <a:spLocks noGrp="1"/>
          </p:cNvSpPr>
          <p:nvPr>
            <p:ph type="subTitle" idx="1"/>
          </p:nvPr>
        </p:nvSpPr>
        <p:spPr>
          <a:xfrm>
            <a:off x="126796" y="606270"/>
            <a:ext cx="4045200" cy="31900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400"/>
              </a:spcBef>
              <a:spcAft>
                <a:spcPts val="0"/>
              </a:spcAft>
              <a:buClr>
                <a:schemeClr val="dk1"/>
              </a:buClr>
              <a:buSzPts val="2100"/>
              <a:buNone/>
            </a:pPr>
            <a:r>
              <a:rPr lang="en" sz="1800">
                <a:solidFill>
                  <a:schemeClr val="dk1"/>
                </a:solidFill>
                <a:latin typeface="Calibri"/>
                <a:ea typeface="Calibri"/>
                <a:cs typeface="Calibri"/>
                <a:sym typeface="Calibri"/>
              </a:rPr>
              <a:t>Implications:</a:t>
            </a:r>
            <a:endParaRPr/>
          </a:p>
          <a:p>
            <a:pPr marL="285750" lvl="0" indent="-285750" algn="l" rtl="0">
              <a:lnSpc>
                <a:spcPct val="100000"/>
              </a:lnSpc>
              <a:spcBef>
                <a:spcPts val="1400"/>
              </a:spcBef>
              <a:spcAft>
                <a:spcPts val="0"/>
              </a:spcAft>
              <a:buClr>
                <a:schemeClr val="dk1"/>
              </a:buClr>
              <a:buSzPts val="2100"/>
              <a:buFont typeface="Arial"/>
              <a:buChar char="•"/>
            </a:pPr>
            <a:r>
              <a:rPr lang="en" sz="1800">
                <a:solidFill>
                  <a:schemeClr val="dk1"/>
                </a:solidFill>
                <a:latin typeface="Calibri"/>
                <a:ea typeface="Calibri"/>
                <a:cs typeface="Calibri"/>
                <a:sym typeface="Calibri"/>
              </a:rPr>
              <a:t>Lending Decisions: Better credit score predictions aid in informed and accurate lending decisions.</a:t>
            </a:r>
            <a:endParaRPr/>
          </a:p>
          <a:p>
            <a:pPr marL="285750" lvl="0" indent="-285750" algn="l" rtl="0">
              <a:lnSpc>
                <a:spcPct val="100000"/>
              </a:lnSpc>
              <a:spcBef>
                <a:spcPts val="1400"/>
              </a:spcBef>
              <a:spcAft>
                <a:spcPts val="0"/>
              </a:spcAft>
              <a:buClr>
                <a:schemeClr val="dk1"/>
              </a:buClr>
              <a:buSzPts val="2100"/>
              <a:buFont typeface="Arial"/>
              <a:buChar char="•"/>
            </a:pPr>
            <a:r>
              <a:rPr lang="en" sz="1800">
                <a:solidFill>
                  <a:schemeClr val="dk1"/>
                </a:solidFill>
                <a:latin typeface="Calibri"/>
                <a:ea typeface="Calibri"/>
                <a:cs typeface="Calibri"/>
                <a:sym typeface="Calibri"/>
              </a:rPr>
              <a:t>Risk Management: Accurate classifications help in mitigating financial risks associated with lending.</a:t>
            </a:r>
            <a:endParaRPr/>
          </a:p>
          <a:p>
            <a:pPr marL="285750" lvl="0" indent="-285750" algn="l" rtl="0">
              <a:lnSpc>
                <a:spcPct val="100000"/>
              </a:lnSpc>
              <a:spcBef>
                <a:spcPts val="1400"/>
              </a:spcBef>
              <a:spcAft>
                <a:spcPts val="0"/>
              </a:spcAft>
              <a:buClr>
                <a:schemeClr val="dk1"/>
              </a:buClr>
              <a:buSzPts val="2100"/>
              <a:buFont typeface="Arial"/>
              <a:buChar char="•"/>
            </a:pPr>
            <a:r>
              <a:rPr lang="en" sz="1800">
                <a:solidFill>
                  <a:schemeClr val="dk1"/>
                </a:solidFill>
                <a:latin typeface="Calibri"/>
                <a:ea typeface="Calibri"/>
                <a:cs typeface="Calibri"/>
                <a:sym typeface="Calibri"/>
              </a:rPr>
              <a:t>Customer Insights: Understanding credit behavior provides insights into customer profiles and risk levels.</a:t>
            </a:r>
            <a:endParaRPr sz="1800">
              <a:solidFill>
                <a:schemeClr val="dk1"/>
              </a:solidFill>
              <a:latin typeface="Calibri"/>
              <a:ea typeface="Calibri"/>
              <a:cs typeface="Calibri"/>
              <a:sym typeface="Calibri"/>
            </a:endParaRPr>
          </a:p>
        </p:txBody>
      </p:sp>
      <p:sp>
        <p:nvSpPr>
          <p:cNvPr id="450" name="Google Shape;450;p42"/>
          <p:cNvSpPr txBox="1">
            <a:spLocks noGrp="1"/>
          </p:cNvSpPr>
          <p:nvPr>
            <p:ph type="body" idx="2"/>
          </p:nvPr>
        </p:nvSpPr>
        <p:spPr>
          <a:xfrm>
            <a:off x="4713694" y="798908"/>
            <a:ext cx="3837000" cy="3695100"/>
          </a:xfrm>
          <a:prstGeom prst="rect">
            <a:avLst/>
          </a:prstGeom>
          <a:noFill/>
          <a:ln>
            <a:noFill/>
          </a:ln>
        </p:spPr>
        <p:txBody>
          <a:bodyPr spcFirstLastPara="1" wrap="square" lIns="91425" tIns="91425" rIns="91425" bIns="91425" anchor="ctr" anchorCtr="0">
            <a:noAutofit/>
          </a:bodyPr>
          <a:lstStyle/>
          <a:p>
            <a:pPr marL="0" lvl="0" indent="0" algn="l" rtl="0">
              <a:spcBef>
                <a:spcPts val="1400"/>
              </a:spcBef>
              <a:spcAft>
                <a:spcPts val="0"/>
              </a:spcAft>
              <a:buClr>
                <a:schemeClr val="dk1"/>
              </a:buClr>
              <a:buSzPts val="1800"/>
              <a:buNone/>
            </a:pPr>
            <a:r>
              <a:rPr lang="en" sz="1800">
                <a:solidFill>
                  <a:schemeClr val="dk1"/>
                </a:solidFill>
                <a:latin typeface="Calibri"/>
                <a:ea typeface="Calibri"/>
                <a:cs typeface="Calibri"/>
                <a:sym typeface="Calibri"/>
              </a:rPr>
              <a:t>Applications:</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Financial Institutions: Enhance loan approval processes and risk assessments.</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Credit Scoring Agencies: Improve the accuracy of credit score predictions for individuals.</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Personal Finance Tools: Empower individuals with better financial planning and credit management advice based on accurate assessments.</a:t>
            </a:r>
            <a:endParaRPr sz="1800">
              <a:solidFill>
                <a:schemeClr val="dk1"/>
              </a:solidFill>
              <a:latin typeface="Calibri"/>
              <a:ea typeface="Calibri"/>
              <a:cs typeface="Calibri"/>
              <a:sym typeface="Calibri"/>
            </a:endParaRPr>
          </a:p>
          <a:p>
            <a:pPr marL="285750" lvl="0" indent="-171450" algn="l" rtl="0">
              <a:spcBef>
                <a:spcPts val="0"/>
              </a:spcBef>
              <a:spcAft>
                <a:spcPts val="1600"/>
              </a:spcAft>
              <a:buClr>
                <a:srgbClr val="3F3F3F"/>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298828" y="169625"/>
            <a:ext cx="3253800" cy="72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4200"/>
              <a:buFont typeface="Calibri"/>
              <a:buNone/>
            </a:pPr>
            <a:r>
              <a:rPr lang="en" sz="3200">
                <a:solidFill>
                  <a:schemeClr val="dk1"/>
                </a:solidFill>
                <a:latin typeface="Calibri"/>
                <a:ea typeface="Calibri"/>
                <a:cs typeface="Calibri"/>
                <a:sym typeface="Calibri"/>
              </a:rPr>
              <a:t>Conclusion</a:t>
            </a:r>
            <a:endParaRPr sz="3200">
              <a:solidFill>
                <a:schemeClr val="dk1"/>
              </a:solidFill>
              <a:latin typeface="Calibri"/>
              <a:ea typeface="Calibri"/>
              <a:cs typeface="Calibri"/>
              <a:sym typeface="Calibri"/>
            </a:endParaRPr>
          </a:p>
        </p:txBody>
      </p:sp>
      <p:sp>
        <p:nvSpPr>
          <p:cNvPr id="456" name="Google Shape;456;p43"/>
          <p:cNvSpPr txBox="1">
            <a:spLocks noGrp="1"/>
          </p:cNvSpPr>
          <p:nvPr>
            <p:ph type="subTitle" idx="1"/>
          </p:nvPr>
        </p:nvSpPr>
        <p:spPr>
          <a:xfrm>
            <a:off x="298828" y="1261232"/>
            <a:ext cx="3496800" cy="25613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sz="1800">
                <a:solidFill>
                  <a:schemeClr val="dk1"/>
                </a:solidFill>
                <a:latin typeface="Calibri"/>
                <a:ea typeface="Calibri"/>
                <a:cs typeface="Calibri"/>
                <a:sym typeface="Calibri"/>
              </a:rPr>
              <a:t>Limitation: Credit score classification may face challenges related to data quality, static representation, economic factors, limited context, and fairness concerns.</a:t>
            </a:r>
            <a:endParaRPr sz="1800">
              <a:solidFill>
                <a:schemeClr val="dk1"/>
              </a:solidFill>
              <a:latin typeface="Calibri"/>
              <a:ea typeface="Calibri"/>
              <a:cs typeface="Calibri"/>
              <a:sym typeface="Calibri"/>
            </a:endParaRPr>
          </a:p>
          <a:p>
            <a:pPr marL="0" lvl="0" indent="0" algn="l" rtl="0">
              <a:lnSpc>
                <a:spcPct val="100000"/>
              </a:lnSpc>
              <a:spcBef>
                <a:spcPts val="1600"/>
              </a:spcBef>
              <a:spcAft>
                <a:spcPts val="0"/>
              </a:spcAft>
              <a:buSzPts val="2100"/>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lvl="0" indent="0" algn="ctr" rtl="0">
              <a:lnSpc>
                <a:spcPct val="100000"/>
              </a:lnSpc>
              <a:spcBef>
                <a:spcPts val="1600"/>
              </a:spcBef>
              <a:spcAft>
                <a:spcPts val="0"/>
              </a:spcAft>
              <a:buSzPts val="2100"/>
              <a:buNone/>
            </a:pPr>
            <a:endParaRPr sz="1800">
              <a:solidFill>
                <a:schemeClr val="dk1"/>
              </a:solidFill>
              <a:latin typeface="Calibri"/>
              <a:ea typeface="Calibri"/>
              <a:cs typeface="Calibri"/>
              <a:sym typeface="Calibri"/>
            </a:endParaRPr>
          </a:p>
        </p:txBody>
      </p:sp>
      <p:sp>
        <p:nvSpPr>
          <p:cNvPr id="457" name="Google Shape;457;p43"/>
          <p:cNvSpPr txBox="1">
            <a:spLocks noGrp="1"/>
          </p:cNvSpPr>
          <p:nvPr>
            <p:ph type="body" idx="2"/>
          </p:nvPr>
        </p:nvSpPr>
        <p:spPr>
          <a:xfrm>
            <a:off x="4145738" y="1206230"/>
            <a:ext cx="3837000" cy="3118263"/>
          </a:xfrm>
          <a:prstGeom prst="rect">
            <a:avLst/>
          </a:prstGeom>
          <a:noFill/>
          <a:ln>
            <a:noFill/>
          </a:ln>
        </p:spPr>
        <p:txBody>
          <a:bodyPr spcFirstLastPara="1" wrap="square" lIns="91425" tIns="91425" rIns="91425" bIns="91425" anchor="ctr" anchorCtr="0">
            <a:noAutofit/>
          </a:bodyPr>
          <a:lstStyle/>
          <a:p>
            <a:pPr marL="0" lvl="0" indent="0" algn="l" rtl="0">
              <a:spcBef>
                <a:spcPts val="1500"/>
              </a:spcBef>
              <a:spcAft>
                <a:spcPts val="0"/>
              </a:spcAft>
              <a:buSzPts val="1800"/>
              <a:buNone/>
            </a:pPr>
            <a:r>
              <a:rPr lang="en" sz="1800">
                <a:solidFill>
                  <a:schemeClr val="dk1"/>
                </a:solidFill>
                <a:latin typeface="Calibri"/>
                <a:ea typeface="Calibri"/>
                <a:cs typeface="Calibri"/>
                <a:sym typeface="Calibri"/>
              </a:rPr>
              <a:t>Future Work : Future efforts in credit score classification could focus on incorporating alternative data, developing dynamic models, ensuring explainability, exploring behavioral analytics, enhancing privacy measures, implementing continuous model monitoring, and promoting global standards.</a:t>
            </a:r>
            <a:endParaRPr sz="1800">
              <a:solidFill>
                <a:schemeClr val="dk1"/>
              </a:solidFill>
              <a:latin typeface="Calibri"/>
              <a:ea typeface="Calibri"/>
              <a:cs typeface="Calibri"/>
              <a:sym typeface="Calibri"/>
            </a:endParaRPr>
          </a:p>
          <a:p>
            <a:pPr marL="0" lvl="0" indent="0" algn="just" rtl="0">
              <a:spcBef>
                <a:spcPts val="0"/>
              </a:spcBef>
              <a:spcAft>
                <a:spcPts val="1600"/>
              </a:spcAft>
              <a:buSzPts val="1800"/>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accent1"/>
              </a:buClr>
              <a:buSzPts val="4200"/>
              <a:buFont typeface="Trebuchet MS"/>
              <a:buNone/>
            </a:pPr>
            <a:r>
              <a:rPr lang="en">
                <a:solidFill>
                  <a:schemeClr val="dk1"/>
                </a:solidFill>
              </a:rPr>
              <a:t>THANK YOU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6"/>
          <p:cNvSpPr txBox="1">
            <a:spLocks noGrp="1"/>
          </p:cNvSpPr>
          <p:nvPr>
            <p:ph type="title"/>
          </p:nvPr>
        </p:nvSpPr>
        <p:spPr>
          <a:xfrm>
            <a:off x="311700" y="1711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1"/>
              </a:buClr>
              <a:buSzPts val="2800"/>
              <a:buFont typeface="Calibri"/>
              <a:buNone/>
            </a:pPr>
            <a:r>
              <a:rPr lang="en" sz="3200">
                <a:solidFill>
                  <a:schemeClr val="dk1"/>
                </a:solidFill>
                <a:latin typeface="Calibri"/>
                <a:ea typeface="Calibri"/>
                <a:cs typeface="Calibri"/>
                <a:sym typeface="Calibri"/>
              </a:rPr>
              <a:t>Classification Problem</a:t>
            </a:r>
            <a:endParaRPr sz="3200">
              <a:solidFill>
                <a:schemeClr val="dk1"/>
              </a:solidFill>
              <a:latin typeface="Calibri"/>
              <a:ea typeface="Calibri"/>
              <a:cs typeface="Calibri"/>
              <a:sym typeface="Calibri"/>
            </a:endParaRPr>
          </a:p>
        </p:txBody>
      </p:sp>
      <p:sp>
        <p:nvSpPr>
          <p:cNvPr id="194" name="Google Shape;194;p6"/>
          <p:cNvSpPr txBox="1">
            <a:spLocks noGrp="1"/>
          </p:cNvSpPr>
          <p:nvPr>
            <p:ph type="body" idx="1"/>
          </p:nvPr>
        </p:nvSpPr>
        <p:spPr>
          <a:xfrm>
            <a:off x="311700" y="983152"/>
            <a:ext cx="8520600" cy="3581973"/>
          </a:xfrm>
          <a:prstGeom prst="rect">
            <a:avLst/>
          </a:prstGeom>
          <a:noFill/>
          <a:ln>
            <a:noFill/>
          </a:ln>
        </p:spPr>
        <p:txBody>
          <a:bodyPr spcFirstLastPara="1" wrap="square" lIns="91425" tIns="91425" rIns="91425" bIns="91425" anchor="t" anchorCtr="0">
            <a:noAutofit/>
          </a:bodyPr>
          <a:lstStyle/>
          <a:p>
            <a:pPr marL="0" lvl="0" indent="0" algn="l" rtl="0">
              <a:spcBef>
                <a:spcPts val="1400"/>
              </a:spcBef>
              <a:spcAft>
                <a:spcPts val="0"/>
              </a:spcAft>
              <a:buSzPts val="1800"/>
              <a:buNone/>
            </a:pPr>
            <a:r>
              <a:rPr lang="en" sz="2000">
                <a:solidFill>
                  <a:schemeClr val="dk1"/>
                </a:solidFill>
                <a:latin typeface="Calibri"/>
                <a:ea typeface="Calibri"/>
                <a:cs typeface="Calibri"/>
                <a:sym typeface="Calibri"/>
              </a:rPr>
              <a:t>Why Classification for Credit Score Prediction?</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Capturing Complexity</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Diverse Analysis</a:t>
            </a:r>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Data Adaptability</a:t>
            </a:r>
            <a:endParaRPr sz="1800">
              <a:solidFill>
                <a:schemeClr val="dk1"/>
              </a:solidFill>
              <a:latin typeface="Calibri"/>
              <a:ea typeface="Calibri"/>
              <a:cs typeface="Calibri"/>
              <a:sym typeface="Calibri"/>
            </a:endParaRPr>
          </a:p>
          <a:p>
            <a:pPr marL="285750" lvl="0" indent="-285750" algn="l" rtl="0">
              <a:spcBef>
                <a:spcPts val="1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Interpretability and Agility</a:t>
            </a:r>
            <a:endParaRPr/>
          </a:p>
          <a:p>
            <a:pPr marL="457200" lvl="0" indent="-228600" algn="l" rtl="0">
              <a:spcBef>
                <a:spcPts val="0"/>
              </a:spcBef>
              <a:spcAft>
                <a:spcPts val="0"/>
              </a:spcAft>
              <a:buClr>
                <a:schemeClr val="dk1"/>
              </a:buClr>
              <a:buSzPts val="1400"/>
              <a:buFont typeface="Proxima Nova"/>
              <a:buNone/>
            </a:pPr>
            <a:endParaRPr sz="1800">
              <a:solidFill>
                <a:schemeClr val="dk1"/>
              </a:solidFill>
              <a:latin typeface="Calibri"/>
              <a:ea typeface="Calibri"/>
              <a:cs typeface="Calibri"/>
              <a:sym typeface="Calibri"/>
            </a:endParaRPr>
          </a:p>
          <a:p>
            <a:pPr marL="457200" lvl="0" indent="-228600" algn="l" rtl="0">
              <a:spcBef>
                <a:spcPts val="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In summary, classification methods excel in capturing credit intricacies, providing</a:t>
            </a:r>
            <a:endParaRPr/>
          </a:p>
          <a:p>
            <a:pPr marL="457200" lvl="0" indent="-228600" algn="l" rtl="0">
              <a:spcBef>
                <a:spcPts val="0"/>
              </a:spcBef>
              <a:spcAft>
                <a:spcPts val="0"/>
              </a:spcAft>
              <a:buClr>
                <a:schemeClr val="dk1"/>
              </a:buClr>
              <a:buSzPts val="1400"/>
              <a:buFont typeface="Proxima Nova"/>
              <a:buNone/>
            </a:pPr>
            <a:r>
              <a:rPr lang="en" sz="1800">
                <a:solidFill>
                  <a:schemeClr val="dk1"/>
                </a:solidFill>
                <a:latin typeface="Calibri"/>
                <a:ea typeface="Calibri"/>
                <a:cs typeface="Calibri"/>
                <a:sym typeface="Calibri"/>
              </a:rPr>
              <a:t>diverse insights, and adapting to dynamic data, making them superior to linear models.</a:t>
            </a:r>
            <a:endParaRPr/>
          </a:p>
          <a:p>
            <a:pPr marL="0" lvl="0" indent="0" algn="l" rtl="0">
              <a:spcBef>
                <a:spcPts val="0"/>
              </a:spcBef>
              <a:spcAft>
                <a:spcPts val="1600"/>
              </a:spcAft>
              <a:buSzPts val="1800"/>
              <a:buNone/>
            </a:pP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350635" y="293642"/>
            <a:ext cx="8442729" cy="6306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4800"/>
              <a:buFont typeface="Calibri"/>
              <a:buNone/>
            </a:pPr>
            <a:r>
              <a:rPr lang="en" sz="3200">
                <a:solidFill>
                  <a:schemeClr val="dk1"/>
                </a:solidFill>
                <a:latin typeface="Calibri"/>
                <a:ea typeface="Calibri"/>
                <a:cs typeface="Calibri"/>
                <a:sym typeface="Calibri"/>
              </a:rPr>
              <a:t>Literature</a:t>
            </a:r>
            <a:r>
              <a:rPr lang="en" sz="3200">
                <a:latin typeface="Calibri"/>
                <a:ea typeface="Calibri"/>
                <a:cs typeface="Calibri"/>
                <a:sym typeface="Calibri"/>
              </a:rPr>
              <a:t> </a:t>
            </a:r>
            <a:r>
              <a:rPr lang="en" sz="3200">
                <a:solidFill>
                  <a:schemeClr val="dk1"/>
                </a:solidFill>
                <a:latin typeface="Calibri"/>
                <a:ea typeface="Calibri"/>
                <a:cs typeface="Calibri"/>
                <a:sym typeface="Calibri"/>
              </a:rPr>
              <a:t>Review</a:t>
            </a:r>
            <a:endParaRPr sz="3200">
              <a:solidFill>
                <a:schemeClr val="dk1"/>
              </a:solidFill>
              <a:latin typeface="Calibri"/>
              <a:ea typeface="Calibri"/>
              <a:cs typeface="Calibri"/>
              <a:sym typeface="Calibri"/>
            </a:endParaRPr>
          </a:p>
        </p:txBody>
      </p:sp>
      <p:sp>
        <p:nvSpPr>
          <p:cNvPr id="200" name="Google Shape;200;p7"/>
          <p:cNvSpPr txBox="1"/>
          <p:nvPr/>
        </p:nvSpPr>
        <p:spPr>
          <a:xfrm>
            <a:off x="239164" y="1265034"/>
            <a:ext cx="8554200" cy="318245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Calibri"/>
              <a:buNone/>
            </a:pPr>
            <a:r>
              <a:rPr lang="en" sz="1800" b="0" i="0" u="none" strike="noStrike" cap="none">
                <a:solidFill>
                  <a:schemeClr val="dk1"/>
                </a:solidFill>
                <a:latin typeface="Calibri"/>
                <a:ea typeface="Calibri"/>
                <a:cs typeface="Calibri"/>
                <a:sym typeface="Calibri"/>
              </a:rPr>
              <a:t>Credit Scoring Model with Logistic Regression Chen et al. (2012) proposed a credit scoring model using logistic regression. They employed a stepwise selection procedure to identify the most relevant variables from a pool of financial and demographic data. The resulting model demonstrated satisfactory performance in predicting creditworthiness, suggesting the effectiveness of logistic regression for credit scoring tasks.</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rebuchet MS"/>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r>
              <a:rPr lang="en" sz="1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https://www.researchgate.net/publication/332381614_Mixed_Credit_Scoring_Model_of_Logistic_Regression_and_Evidence_Weight_in_the_Background_of_Big_Data</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title"/>
          </p:nvPr>
        </p:nvSpPr>
        <p:spPr>
          <a:xfrm>
            <a:off x="510450" y="249618"/>
            <a:ext cx="8123100" cy="7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Calibri"/>
              <a:buNone/>
            </a:pPr>
            <a:r>
              <a:rPr lang="en" sz="3200">
                <a:solidFill>
                  <a:schemeClr val="dk1"/>
                </a:solidFill>
                <a:latin typeface="Calibri"/>
                <a:ea typeface="Calibri"/>
                <a:cs typeface="Calibri"/>
                <a:sym typeface="Calibri"/>
              </a:rPr>
              <a:t>Dataset Overview</a:t>
            </a:r>
            <a:endParaRPr sz="3200">
              <a:solidFill>
                <a:schemeClr val="dk1"/>
              </a:solidFill>
              <a:latin typeface="Calibri"/>
              <a:ea typeface="Calibri"/>
              <a:cs typeface="Calibri"/>
              <a:sym typeface="Calibri"/>
            </a:endParaRPr>
          </a:p>
        </p:txBody>
      </p:sp>
      <p:sp>
        <p:nvSpPr>
          <p:cNvPr id="206" name="Google Shape;206;p8"/>
          <p:cNvSpPr txBox="1"/>
          <p:nvPr/>
        </p:nvSpPr>
        <p:spPr>
          <a:xfrm>
            <a:off x="-776375" y="4355000"/>
            <a:ext cx="6987300" cy="4617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Trebuchet MS"/>
              <a:buNone/>
            </a:pPr>
            <a:endParaRPr sz="1800" b="0" i="0" u="none" strike="noStrike" cap="none">
              <a:solidFill>
                <a:schemeClr val="accent3"/>
              </a:solidFill>
              <a:latin typeface="Proxima Nova"/>
              <a:ea typeface="Proxima Nova"/>
              <a:cs typeface="Proxima Nova"/>
              <a:sym typeface="Proxima Nova"/>
            </a:endParaRPr>
          </a:p>
        </p:txBody>
      </p:sp>
      <p:sp>
        <p:nvSpPr>
          <p:cNvPr id="207" name="Google Shape;207;p8"/>
          <p:cNvSpPr txBox="1"/>
          <p:nvPr/>
        </p:nvSpPr>
        <p:spPr>
          <a:xfrm>
            <a:off x="540300" y="1096665"/>
            <a:ext cx="8063400" cy="3190087"/>
          </a:xfrm>
          <a:prstGeom prst="rect">
            <a:avLst/>
          </a:prstGeom>
          <a:noFill/>
          <a:ln>
            <a:noFill/>
          </a:ln>
        </p:spPr>
        <p:txBody>
          <a:bodyPr spcFirstLastPara="1" wrap="square" lIns="91425" tIns="91425" rIns="91425" bIns="91425" anchor="t" anchorCtr="0">
            <a:noAutofit/>
          </a:bodyPr>
          <a:lstStyle/>
          <a:p>
            <a:pPr marL="342900" marR="0" lvl="0" indent="-342900" algn="just" rtl="0">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Our analysis relies on a dataset sourced from kaggle with 28 features.</a:t>
            </a:r>
            <a:endParaRPr/>
          </a:p>
          <a:p>
            <a:pPr marL="342900" marR="0" lvl="0" indent="-342900" algn="just" rtl="0">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These features encapsulate critical aspects of individuals’ credit behaviors and financial histories.</a:t>
            </a:r>
            <a:endParaRPr sz="20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900"/>
              <a:buFont typeface="Trebuchet MS"/>
              <a:buNone/>
            </a:pPr>
            <a:endParaRPr sz="1900" b="0" i="0" u="none" strike="noStrike" cap="none">
              <a:solidFill>
                <a:schemeClr val="lt1"/>
              </a:solidFill>
              <a:latin typeface="Calibri"/>
              <a:ea typeface="Calibri"/>
              <a:cs typeface="Calibri"/>
              <a:sym typeface="Calibri"/>
            </a:endParaRPr>
          </a:p>
          <a:p>
            <a:pPr marL="0" marR="0" lvl="0" indent="0" algn="just" rtl="0">
              <a:spcBef>
                <a:spcPts val="0"/>
              </a:spcBef>
              <a:spcAft>
                <a:spcPts val="0"/>
              </a:spcAft>
              <a:buClr>
                <a:srgbClr val="4A86E8"/>
              </a:buClr>
              <a:buSzPts val="1900"/>
              <a:buFont typeface="Calibri"/>
              <a:buNone/>
            </a:pPr>
            <a:r>
              <a:rPr lang="en" sz="1900" b="0" i="0" u="sng" strike="noStrike" cap="none">
                <a:solidFill>
                  <a:srgbClr val="4A86E8"/>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https://www.kaggle.com/datasets/parisrohan/credit-score-classification</a:t>
            </a:r>
            <a:endParaRPr sz="1900" b="0" i="0" u="none" strike="noStrike" cap="none">
              <a:solidFill>
                <a:srgbClr val="4A86E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body" idx="1"/>
          </p:nvPr>
        </p:nvSpPr>
        <p:spPr>
          <a:xfrm>
            <a:off x="210100" y="219038"/>
            <a:ext cx="8520600" cy="102537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SzPts val="1800"/>
              <a:buChar char="●"/>
            </a:pPr>
            <a:r>
              <a:rPr lang="en" sz="1800">
                <a:solidFill>
                  <a:schemeClr val="dk1"/>
                </a:solidFill>
                <a:latin typeface="Calibri"/>
                <a:ea typeface="Calibri"/>
                <a:cs typeface="Calibri"/>
                <a:sym typeface="Calibri"/>
              </a:rPr>
              <a:t>Our original Dataset consists of 100,000 observations with 28 attributes.</a:t>
            </a:r>
            <a:endParaRPr/>
          </a:p>
          <a:p>
            <a:pPr marL="285750" lvl="0" indent="-285750" algn="l" rtl="0">
              <a:spcBef>
                <a:spcPts val="1600"/>
              </a:spcBef>
              <a:spcAft>
                <a:spcPts val="1600"/>
              </a:spcAft>
              <a:buSzPts val="1800"/>
              <a:buChar char="●"/>
            </a:pPr>
            <a:r>
              <a:rPr lang="en" sz="1800">
                <a:solidFill>
                  <a:schemeClr val="dk1"/>
                </a:solidFill>
                <a:latin typeface="Calibri"/>
                <a:ea typeface="Calibri"/>
                <a:cs typeface="Calibri"/>
                <a:sym typeface="Calibri"/>
              </a:rPr>
              <a:t>The outcome variable here is “Credit Score” with 3 levels Good,Poor and Bad.</a:t>
            </a:r>
            <a:endParaRPr sz="1800">
              <a:solidFill>
                <a:schemeClr val="dk1"/>
              </a:solidFill>
              <a:latin typeface="Calibri"/>
              <a:ea typeface="Calibri"/>
              <a:cs typeface="Calibri"/>
              <a:sym typeface="Calibri"/>
            </a:endParaRPr>
          </a:p>
        </p:txBody>
      </p:sp>
      <p:pic>
        <p:nvPicPr>
          <p:cNvPr id="213" name="Google Shape;213;p9"/>
          <p:cNvPicPr preferRelativeResize="0"/>
          <p:nvPr/>
        </p:nvPicPr>
        <p:blipFill rotWithShape="1">
          <a:blip r:embed="rId3">
            <a:alphaModFix/>
          </a:blip>
          <a:srcRect/>
          <a:stretch/>
        </p:blipFill>
        <p:spPr>
          <a:xfrm>
            <a:off x="210100" y="1244408"/>
            <a:ext cx="8520600" cy="32725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0"/>
          <p:cNvSpPr txBox="1">
            <a:spLocks noGrp="1"/>
          </p:cNvSpPr>
          <p:nvPr>
            <p:ph type="title"/>
          </p:nvPr>
        </p:nvSpPr>
        <p:spPr>
          <a:xfrm>
            <a:off x="391886" y="78750"/>
            <a:ext cx="8229600" cy="77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4200"/>
              <a:buFont typeface="Calibri"/>
              <a:buNone/>
            </a:pPr>
            <a:r>
              <a:rPr lang="en" sz="3200">
                <a:solidFill>
                  <a:schemeClr val="dk1"/>
                </a:solidFill>
                <a:latin typeface="Calibri"/>
                <a:ea typeface="Calibri"/>
                <a:cs typeface="Calibri"/>
                <a:sym typeface="Calibri"/>
              </a:rPr>
              <a:t>Variables</a:t>
            </a:r>
            <a:endParaRPr sz="3200">
              <a:solidFill>
                <a:schemeClr val="dk1"/>
              </a:solidFill>
              <a:latin typeface="Calibri"/>
              <a:ea typeface="Calibri"/>
              <a:cs typeface="Calibri"/>
              <a:sym typeface="Calibri"/>
            </a:endParaRPr>
          </a:p>
        </p:txBody>
      </p:sp>
      <p:sp>
        <p:nvSpPr>
          <p:cNvPr id="219" name="Google Shape;219;p10"/>
          <p:cNvSpPr txBox="1">
            <a:spLocks noGrp="1"/>
          </p:cNvSpPr>
          <p:nvPr>
            <p:ph type="subTitle" idx="1"/>
          </p:nvPr>
        </p:nvSpPr>
        <p:spPr>
          <a:xfrm>
            <a:off x="284550" y="757890"/>
            <a:ext cx="4045200" cy="3456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ID</a:t>
            </a:r>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Customer_ID</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Name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Month </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Age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Occupation</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Annual Income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Number of Bank Accounts</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Number of Credit Cards</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Interest Rate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Number of Loans</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Delay from due date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Number of delayed payments</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Change of Credit Limit</a:t>
            </a:r>
            <a:endParaRPr sz="1800">
              <a:solidFill>
                <a:schemeClr val="dk1"/>
              </a:solidFill>
              <a:latin typeface="Calibri"/>
              <a:ea typeface="Calibri"/>
              <a:cs typeface="Calibri"/>
              <a:sym typeface="Calibri"/>
            </a:endParaRPr>
          </a:p>
        </p:txBody>
      </p:sp>
      <p:sp>
        <p:nvSpPr>
          <p:cNvPr id="220" name="Google Shape;220;p10"/>
          <p:cNvSpPr txBox="1">
            <a:spLocks noGrp="1"/>
          </p:cNvSpPr>
          <p:nvPr>
            <p:ph type="body" idx="2"/>
          </p:nvPr>
        </p:nvSpPr>
        <p:spPr>
          <a:xfrm>
            <a:off x="4934950" y="802567"/>
            <a:ext cx="3686536" cy="3966983"/>
          </a:xfrm>
          <a:prstGeom prst="rect">
            <a:avLst/>
          </a:prstGeom>
          <a:noFill/>
          <a:ln>
            <a:noFill/>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SSN</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Monthly_Inhand_Salary</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Type_of_Loan</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Number of Credit Inquiries</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Credit Mix</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Outstanding Debt</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Credit Utilization Ratio</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Credit History Age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Payment of Min Amount</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Total EMI per Month</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Amount Invested monthly</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Payment Behaviour</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Monthly Balance</a:t>
            </a:r>
            <a:endParaRPr sz="18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Credit Score - </a:t>
            </a:r>
            <a:r>
              <a:rPr lang="en" sz="1800">
                <a:solidFill>
                  <a:srgbClr val="FF0000"/>
                </a:solidFill>
                <a:latin typeface="Calibri"/>
                <a:ea typeface="Calibri"/>
                <a:cs typeface="Calibri"/>
                <a:sym typeface="Calibri"/>
              </a:rPr>
              <a:t>Target Variable</a:t>
            </a:r>
            <a:endParaRPr sz="1800">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1664</Words>
  <Application>Microsoft Macintosh PowerPoint</Application>
  <PresentationFormat>On-screen Show (16:9)</PresentationFormat>
  <Paragraphs>382</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Proxima Nova</vt:lpstr>
      <vt:lpstr>Noto Sans Symbols</vt:lpstr>
      <vt:lpstr>Trebuchet MS</vt:lpstr>
      <vt:lpstr>Calibri</vt:lpstr>
      <vt:lpstr>Roboto</vt:lpstr>
      <vt:lpstr>Proxima Nova Semibold</vt:lpstr>
      <vt:lpstr>Facet</vt:lpstr>
      <vt:lpstr>CREDIT SCORE CLASSIFICATION</vt:lpstr>
      <vt:lpstr>TABLE OF CONTENTS</vt:lpstr>
      <vt:lpstr>INTRODUCTION</vt:lpstr>
      <vt:lpstr>Business Scenario</vt:lpstr>
      <vt:lpstr>Classification Problem</vt:lpstr>
      <vt:lpstr>Literature Review</vt:lpstr>
      <vt:lpstr>Dataset Overview</vt:lpstr>
      <vt:lpstr>PowerPoint Presentation</vt:lpstr>
      <vt:lpstr>Variables</vt:lpstr>
      <vt:lpstr>METHODS</vt:lpstr>
      <vt:lpstr>DATA CLEANING AND PREPROCESSING</vt:lpstr>
      <vt:lpstr>Removing Special Characters </vt:lpstr>
      <vt:lpstr>Data Transformation</vt:lpstr>
      <vt:lpstr>Identifying Outliers</vt:lpstr>
      <vt:lpstr>PowerPoint Presentation</vt:lpstr>
      <vt:lpstr>Data Imputation</vt:lpstr>
      <vt:lpstr>Replacing Missing Values</vt:lpstr>
      <vt:lpstr>Missingness Map</vt:lpstr>
      <vt:lpstr>Correlation</vt:lpstr>
      <vt:lpstr>Correlation Heat Map</vt:lpstr>
      <vt:lpstr>Reducing no of Categories</vt:lpstr>
      <vt:lpstr>Target Variable </vt:lpstr>
      <vt:lpstr>Balancing Data</vt:lpstr>
      <vt:lpstr>METHOD IMPLEMENTATION</vt:lpstr>
      <vt:lpstr>Model Parameters &amp; Parameters</vt:lpstr>
      <vt:lpstr>Logistic Regression - Backward and Both</vt:lpstr>
      <vt:lpstr>Logistic Regression - Forward</vt:lpstr>
      <vt:lpstr>PowerPoint Presentation</vt:lpstr>
      <vt:lpstr>Odds Ratio</vt:lpstr>
      <vt:lpstr>KNN</vt:lpstr>
      <vt:lpstr>Select Value of K</vt:lpstr>
      <vt:lpstr>KNN Results</vt:lpstr>
      <vt:lpstr>CART</vt:lpstr>
      <vt:lpstr>CART</vt:lpstr>
      <vt:lpstr>Finding CP</vt:lpstr>
      <vt:lpstr>CART- Min Error Tree</vt:lpstr>
      <vt:lpstr>CART -  Best Pruned Tree</vt:lpstr>
      <vt:lpstr>CART</vt:lpstr>
      <vt:lpstr>PowerPoint Presentation</vt:lpstr>
      <vt:lpstr>Observations</vt:lpstr>
      <vt:lpstr>Discussion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Godya</dc:creator>
  <cp:lastModifiedBy>Shirin Akbar</cp:lastModifiedBy>
  <cp:revision>2</cp:revision>
  <dcterms:modified xsi:type="dcterms:W3CDTF">2024-01-25T03:33:49Z</dcterms:modified>
</cp:coreProperties>
</file>